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7"/>
  </p:notesMasterIdLst>
  <p:sldIdLst>
    <p:sldId id="256" r:id="rId2"/>
    <p:sldId id="528" r:id="rId3"/>
    <p:sldId id="529" r:id="rId4"/>
    <p:sldId id="530" r:id="rId5"/>
    <p:sldId id="531" r:id="rId6"/>
    <p:sldId id="532" r:id="rId7"/>
    <p:sldId id="533" r:id="rId8"/>
    <p:sldId id="534" r:id="rId9"/>
    <p:sldId id="519" r:id="rId10"/>
    <p:sldId id="520" r:id="rId11"/>
    <p:sldId id="506" r:id="rId12"/>
    <p:sldId id="507" r:id="rId13"/>
    <p:sldId id="508" r:id="rId14"/>
    <p:sldId id="509" r:id="rId15"/>
    <p:sldId id="510" r:id="rId1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21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3.xml"/><Relationship Id="rId1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390FF1-03B6-4E5E-8716-DCBA7A7545A9}" type="slidenum">
              <a:rPr lang="cs-CZ" smtClean="0">
                <a:latin typeface="Arial" pitchFamily="34" charset="0"/>
              </a:rPr>
              <a:pPr/>
              <a:t>3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8000"/>
            <a:ext cx="5029200" cy="4106863"/>
          </a:xfrm>
          <a:noFill/>
          <a:ln/>
        </p:spPr>
        <p:txBody>
          <a:bodyPr lIns="91568" tIns="45784" rIns="91568" bIns="45784"/>
          <a:lstStyle/>
          <a:p>
            <a:pPr eaLnBrk="1" hangingPunct="1"/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1E07C7-C296-49AC-80E7-1FEDA3A43F97}" type="slidenum">
              <a:rPr lang="cs-CZ" smtClean="0">
                <a:latin typeface="Arial" pitchFamily="34" charset="0"/>
              </a:rPr>
              <a:pPr/>
              <a:t>4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8000"/>
            <a:ext cx="5029200" cy="4106863"/>
          </a:xfrm>
          <a:noFill/>
          <a:ln/>
        </p:spPr>
        <p:txBody>
          <a:bodyPr lIns="91568" tIns="45784" rIns="91568" bIns="45784"/>
          <a:lstStyle/>
          <a:p>
            <a:pPr eaLnBrk="1" hangingPunct="1"/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5B738B-823D-4D08-91A7-7808DFA088A7}" type="slidenum">
              <a:rPr lang="cs-CZ" smtClean="0">
                <a:latin typeface="Arial" pitchFamily="34" charset="0"/>
              </a:rPr>
              <a:pPr/>
              <a:t>5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8000"/>
            <a:ext cx="5029200" cy="4106863"/>
          </a:xfrm>
          <a:noFill/>
          <a:ln/>
        </p:spPr>
        <p:txBody>
          <a:bodyPr lIns="91568" tIns="45784" rIns="91568" bIns="45784"/>
          <a:lstStyle/>
          <a:p>
            <a:pPr eaLnBrk="1" hangingPunct="1"/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9B4BF7-2487-4DD4-8512-5FE2BA5FFC66}" type="slidenum">
              <a:rPr lang="cs-CZ" smtClean="0"/>
              <a:pPr/>
              <a:t>9</a:t>
            </a:fld>
            <a:endParaRPr lang="cs-CZ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8000"/>
            <a:ext cx="5029200" cy="4106863"/>
          </a:xfrm>
          <a:noFill/>
          <a:ln/>
        </p:spPr>
        <p:txBody>
          <a:bodyPr lIns="91568" tIns="45784" rIns="91568" bIns="45784"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D51689-96A9-4619-A683-01A9A017A4BC}" type="slidenum">
              <a:rPr lang="cs-CZ" smtClean="0"/>
              <a:pPr/>
              <a:t>10</a:t>
            </a:fld>
            <a:endParaRPr lang="cs-CZ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8000"/>
            <a:ext cx="5029200" cy="4106863"/>
          </a:xfrm>
          <a:noFill/>
          <a:ln/>
        </p:spPr>
        <p:txBody>
          <a:bodyPr lIns="91568" tIns="45784" rIns="91568" bIns="45784"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0EB11C-1131-491A-97B1-C577B923CA4E}" type="slidenum">
              <a:rPr lang="cs-CZ" smtClean="0">
                <a:latin typeface="Arial" pitchFamily="34" charset="0"/>
              </a:rPr>
              <a:pPr/>
              <a:t>12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0CC56-0070-4F84-B8B6-B28C8D8F05E6}" type="slidenum">
              <a:rPr lang="cs-CZ" smtClean="0">
                <a:latin typeface="Arial" pitchFamily="34" charset="0"/>
              </a:rPr>
              <a:pPr/>
              <a:t>13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452963-B655-4690-8E62-527BFAF446EF}" type="slidenum">
              <a:rPr lang="cs-CZ" smtClean="0">
                <a:latin typeface="Arial" pitchFamily="34" charset="0"/>
              </a:rPr>
              <a:pPr/>
              <a:t>14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9A3BBB-6870-4B4F-9E89-AEC5DAC2D33B}" type="slidenum">
              <a:rPr lang="cs-CZ" smtClean="0">
                <a:latin typeface="Arial" pitchFamily="34" charset="0"/>
              </a:rPr>
              <a:pPr/>
              <a:t>15</a:t>
            </a:fld>
            <a:endParaRPr lang="cs-CZ" smtClean="0">
              <a:latin typeface="Arial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/>
              <a:t/>
            </a:r>
            <a:br>
              <a:rPr lang="en-US" sz="2800"/>
            </a:br>
            <a:r>
              <a:rPr lang="en-US" sz="2800" smtClean="0"/>
              <a:t>3</a:t>
            </a:r>
            <a:r>
              <a:rPr lang="en-US" sz="2800" baseline="30000" smtClean="0"/>
              <a:t>rd</a:t>
            </a:r>
            <a:r>
              <a:rPr lang="en-US" sz="280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Collection Classes</a:t>
            </a:r>
            <a:endParaRPr lang="cs-CZ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sz="2200" dirty="0" smtClean="0"/>
              <a:t>.NET 1.0, 1.1 based on </a:t>
            </a:r>
            <a:r>
              <a:rPr lang="en-US" sz="2200" dirty="0" err="1" smtClean="0"/>
              <a:t>System.Object</a:t>
            </a:r>
            <a:endParaRPr lang="en-US" sz="2200" dirty="0" smtClean="0"/>
          </a:p>
          <a:p>
            <a:pPr eaLnBrk="1" hangingPunct="1">
              <a:buFont typeface="Wingdings" pitchFamily="2" charset="2"/>
              <a:buNone/>
            </a:pPr>
            <a:endParaRPr lang="en-US" sz="22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200" dirty="0" smtClean="0"/>
              <a:t>    </a:t>
            </a:r>
            <a:r>
              <a:rPr lang="en-US" sz="2200" b="1" dirty="0" err="1" smtClean="0"/>
              <a:t>System.Collections</a:t>
            </a:r>
            <a:r>
              <a:rPr lang="en-US" sz="2200" dirty="0" smtClean="0"/>
              <a:t> namespace</a:t>
            </a:r>
          </a:p>
          <a:p>
            <a:pPr eaLnBrk="1" hangingPunct="1">
              <a:buFont typeface="Wingdings" pitchFamily="2" charset="2"/>
              <a:buNone/>
            </a:pPr>
            <a:endParaRPr lang="en-US" sz="2200" dirty="0" smtClean="0"/>
          </a:p>
          <a:p>
            <a:pPr eaLnBrk="1" hangingPunct="1"/>
            <a:r>
              <a:rPr lang="en-US" sz="2200" dirty="0" smtClean="0"/>
              <a:t>.NET 2.0, 3.0, 3.5, 4.0 generic classes</a:t>
            </a:r>
          </a:p>
          <a:p>
            <a:pPr eaLnBrk="1" hangingPunct="1">
              <a:buFont typeface="Wingdings" pitchFamily="2" charset="2"/>
              <a:buNone/>
            </a:pPr>
            <a:endParaRPr lang="en-US" sz="22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200" dirty="0" smtClean="0"/>
              <a:t>    </a:t>
            </a:r>
            <a:r>
              <a:rPr lang="en-US" sz="2200" b="1" dirty="0" err="1" smtClean="0"/>
              <a:t>System.Collections.Generic</a:t>
            </a:r>
            <a:r>
              <a:rPr lang="en-US" sz="2200" dirty="0" smtClean="0"/>
              <a:t> namespace</a:t>
            </a:r>
            <a:endParaRPr 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27361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GB" sz="2800" dirty="0" smtClean="0"/>
              <a:t>Interface </a:t>
            </a:r>
            <a:r>
              <a:rPr lang="en-GB" sz="2800" dirty="0" err="1" smtClean="0"/>
              <a:t>ICollection</a:t>
            </a:r>
            <a:r>
              <a:rPr lang="en-GB" sz="2800" dirty="0" smtClean="0"/>
              <a:t> : </a:t>
            </a:r>
            <a:r>
              <a:rPr lang="en-GB" sz="2800" dirty="0" err="1" smtClean="0"/>
              <a:t>IEnumerable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Interface </a:t>
            </a:r>
            <a:r>
              <a:rPr lang="en-GB" sz="2800" dirty="0" err="1" smtClean="0"/>
              <a:t>ICollection</a:t>
            </a:r>
            <a:r>
              <a:rPr lang="en-GB" sz="2800" dirty="0" smtClean="0"/>
              <a:t>&lt;T&gt; : </a:t>
            </a:r>
            <a:r>
              <a:rPr lang="en-GB" sz="2800" dirty="0" err="1" smtClean="0"/>
              <a:t>IEnumerable</a:t>
            </a:r>
            <a:r>
              <a:rPr lang="en-GB" sz="2800" dirty="0" smtClean="0"/>
              <a:t>, </a:t>
            </a:r>
            <a:r>
              <a:rPr lang="en-GB" sz="2800" dirty="0" err="1" smtClean="0"/>
              <a:t>IEnumerable</a:t>
            </a:r>
            <a:r>
              <a:rPr lang="en-GB" sz="2800" dirty="0" smtClean="0"/>
              <a:t>&lt;T&gt;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sz="quarter" idx="13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z="2000" dirty="0" smtClean="0"/>
              <a:t>Basic interface for collections:</a:t>
            </a:r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r>
              <a:rPr lang="en-GB" sz="2000" dirty="0" smtClean="0"/>
              <a:t>New in </a:t>
            </a:r>
            <a:r>
              <a:rPr lang="en-GB" sz="2000" dirty="0" err="1" smtClean="0"/>
              <a:t>ICollection</a:t>
            </a:r>
            <a:r>
              <a:rPr lang="en-GB" sz="2000" dirty="0" smtClean="0"/>
              <a:t>&lt;T&gt;:</a:t>
            </a:r>
          </a:p>
        </p:txBody>
      </p:sp>
      <p:sp>
        <p:nvSpPr>
          <p:cNvPr id="16388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87624" y="1700808"/>
            <a:ext cx="3810000" cy="4752528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GB" sz="1400" dirty="0" err="1" smtClean="0">
                <a:solidFill>
                  <a:srgbClr val="0033CC"/>
                </a:solidFill>
              </a:rPr>
              <a:t>int</a:t>
            </a:r>
            <a:r>
              <a:rPr lang="en-GB" sz="1400" dirty="0" smtClean="0"/>
              <a:t> Count { </a:t>
            </a:r>
            <a:r>
              <a:rPr lang="en-GB" sz="1400" dirty="0" smtClean="0">
                <a:solidFill>
                  <a:srgbClr val="0033CC"/>
                </a:solidFill>
              </a:rPr>
              <a:t>get</a:t>
            </a:r>
            <a:r>
              <a:rPr lang="en-GB" sz="1400" dirty="0" smtClean="0"/>
              <a:t>; }</a:t>
            </a:r>
            <a:endParaRPr lang="en-GB" sz="1600" dirty="0" smtClean="0"/>
          </a:p>
          <a:p>
            <a:pPr marL="361950" lvl="1" indent="-182563" eaLnBrk="1" hangingPunct="1"/>
            <a:r>
              <a:rPr lang="en-GB" sz="1600" dirty="0" smtClean="0"/>
              <a:t>number of elements </a:t>
            </a:r>
            <a:r>
              <a:rPr lang="en-GB" sz="1400" dirty="0" smtClean="0"/>
              <a:t> </a:t>
            </a:r>
          </a:p>
          <a:p>
            <a:pPr marL="361950" lvl="1" indent="-182563" eaLnBrk="1" hangingPunct="1"/>
            <a:endParaRPr lang="en-GB" sz="1400" dirty="0" smtClean="0"/>
          </a:p>
          <a:p>
            <a:pPr marL="0" indent="0" eaLnBrk="1" hangingPunct="1">
              <a:buFont typeface="Wingdings" pitchFamily="2" charset="2"/>
              <a:buNone/>
            </a:pPr>
            <a:r>
              <a:rPr lang="en-GB" sz="1100" dirty="0" err="1" smtClean="0">
                <a:solidFill>
                  <a:srgbClr val="0033CC"/>
                </a:solidFill>
              </a:rPr>
              <a:t>bool</a:t>
            </a:r>
            <a:r>
              <a:rPr lang="en-GB" sz="1100" dirty="0" smtClean="0"/>
              <a:t> </a:t>
            </a:r>
            <a:r>
              <a:rPr lang="en-GB" sz="1100" dirty="0" err="1" smtClean="0"/>
              <a:t>IsSynchronized</a:t>
            </a:r>
            <a:r>
              <a:rPr lang="en-GB" sz="1100" dirty="0" smtClean="0"/>
              <a:t> {</a:t>
            </a:r>
            <a:r>
              <a:rPr lang="en-GB" sz="1100" dirty="0" smtClean="0">
                <a:solidFill>
                  <a:srgbClr val="0033CC"/>
                </a:solidFill>
              </a:rPr>
              <a:t>get</a:t>
            </a:r>
            <a:r>
              <a:rPr lang="en-GB" sz="1100" dirty="0" smtClean="0"/>
              <a:t>;}</a:t>
            </a:r>
            <a:endParaRPr lang="en-GB" sz="1200" dirty="0" smtClean="0"/>
          </a:p>
          <a:p>
            <a:pPr marL="361950" lvl="1" indent="-182563" eaLnBrk="1" hangingPunct="1"/>
            <a:r>
              <a:rPr lang="en-GB" sz="1200" dirty="0" smtClean="0"/>
              <a:t>collection synchronised?</a:t>
            </a:r>
          </a:p>
          <a:p>
            <a:pPr marL="361950" lvl="1" indent="-182563" eaLnBrk="1" hangingPunct="1"/>
            <a:endParaRPr lang="en-GB" sz="1200" dirty="0" smtClean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100" dirty="0" smtClean="0">
                <a:solidFill>
                  <a:srgbClr val="0033CC"/>
                </a:solidFill>
              </a:rPr>
              <a:t>object</a:t>
            </a:r>
            <a:r>
              <a:rPr lang="en-GB" sz="1100" dirty="0" smtClean="0"/>
              <a:t> </a:t>
            </a:r>
            <a:r>
              <a:rPr lang="en-GB" sz="1100" dirty="0" err="1" smtClean="0"/>
              <a:t>SyncRoot</a:t>
            </a:r>
            <a:r>
              <a:rPr lang="en-GB" sz="1100" dirty="0" smtClean="0"/>
              <a:t> {</a:t>
            </a:r>
            <a:r>
              <a:rPr lang="en-GB" sz="1100" dirty="0" smtClean="0">
                <a:solidFill>
                  <a:srgbClr val="0033CC"/>
                </a:solidFill>
              </a:rPr>
              <a:t>get</a:t>
            </a:r>
            <a:r>
              <a:rPr lang="en-GB" sz="1100" dirty="0" smtClean="0"/>
              <a:t>;}</a:t>
            </a:r>
          </a:p>
          <a:p>
            <a:pPr marL="361950" lvl="1" indent="-182563" eaLnBrk="1" hangingPunct="1">
              <a:lnSpc>
                <a:spcPct val="90000"/>
              </a:lnSpc>
            </a:pPr>
            <a:r>
              <a:rPr lang="en-GB" sz="1200" dirty="0" smtClean="0"/>
              <a:t>returns object for synchronisation</a:t>
            </a:r>
          </a:p>
          <a:p>
            <a:pPr marL="361950" lvl="1" indent="-182563" eaLnBrk="1" hangingPunct="1">
              <a:lnSpc>
                <a:spcPct val="90000"/>
              </a:lnSpc>
            </a:pPr>
            <a:endParaRPr lang="en-GB" sz="12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 smtClean="0">
                <a:solidFill>
                  <a:srgbClr val="0033CC"/>
                </a:solidFill>
              </a:rPr>
              <a:t>void</a:t>
            </a:r>
            <a:r>
              <a:rPr lang="en-GB" sz="1400" dirty="0" smtClean="0"/>
              <a:t> </a:t>
            </a:r>
            <a:r>
              <a:rPr lang="en-GB" sz="1400" dirty="0" err="1" smtClean="0"/>
              <a:t>CopyTo</a:t>
            </a:r>
            <a:r>
              <a:rPr lang="en-GB" sz="1400" dirty="0" smtClean="0"/>
              <a:t>(Array a, </a:t>
            </a:r>
            <a:r>
              <a:rPr lang="en-GB" sz="1400" dirty="0" err="1" smtClean="0">
                <a:solidFill>
                  <a:srgbClr val="0033CC"/>
                </a:solidFill>
              </a:rPr>
              <a:t>int</a:t>
            </a:r>
            <a:r>
              <a:rPr lang="en-GB" sz="1400" dirty="0" smtClean="0"/>
              <a:t> index);</a:t>
            </a:r>
          </a:p>
          <a:p>
            <a:pPr marL="361950" lvl="1" indent="-182563">
              <a:lnSpc>
                <a:spcPct val="90000"/>
              </a:lnSpc>
            </a:pPr>
            <a:r>
              <a:rPr lang="en-GB" sz="1600" dirty="0" smtClean="0"/>
              <a:t>copies the elements into array (starting at position index)</a:t>
            </a:r>
          </a:p>
          <a:p>
            <a:pPr marL="361950" lvl="1" indent="-182563">
              <a:lnSpc>
                <a:spcPct val="90000"/>
              </a:lnSpc>
            </a:pPr>
            <a:endParaRPr lang="en-GB" sz="1600" dirty="0" smtClean="0"/>
          </a:p>
          <a:p>
            <a:pPr marL="361950" lvl="1" indent="-182563">
              <a:lnSpc>
                <a:spcPct val="90000"/>
              </a:lnSpc>
            </a:pPr>
            <a:endParaRPr lang="en-GB" sz="16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 smtClean="0">
                <a:solidFill>
                  <a:srgbClr val="0033CC"/>
                </a:solidFill>
              </a:rPr>
              <a:t>void</a:t>
            </a:r>
            <a:r>
              <a:rPr lang="en-GB" sz="1400" dirty="0" smtClean="0"/>
              <a:t> Add(T item);</a:t>
            </a:r>
          </a:p>
          <a:p>
            <a:pPr marL="0" indent="0">
              <a:lnSpc>
                <a:spcPct val="90000"/>
              </a:lnSpc>
              <a:buNone/>
            </a:pPr>
            <a:endParaRPr lang="en-GB" sz="1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 err="1" smtClean="0">
                <a:solidFill>
                  <a:srgbClr val="0033CC"/>
                </a:solidFill>
              </a:rPr>
              <a:t>bool</a:t>
            </a:r>
            <a:r>
              <a:rPr lang="en-GB" sz="1400" dirty="0" smtClean="0"/>
              <a:t> Remove(T item);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400" dirty="0" smtClean="0">
              <a:solidFill>
                <a:srgbClr val="0033CC"/>
              </a:solidFill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400" dirty="0" smtClean="0">
                <a:solidFill>
                  <a:srgbClr val="0033CC"/>
                </a:solidFill>
              </a:rPr>
              <a:t>void</a:t>
            </a:r>
            <a:r>
              <a:rPr lang="en-GB" sz="1400" dirty="0" smtClean="0"/>
              <a:t> Clear();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 smtClean="0"/>
              <a:t>bool Contains(T item);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400" dirty="0" smtClean="0"/>
          </a:p>
          <a:p>
            <a:pPr marL="361950" lvl="1" indent="-182563" eaLnBrk="1" hangingPunct="1">
              <a:lnSpc>
                <a:spcPct val="90000"/>
              </a:lnSpc>
            </a:pP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271476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GB" sz="2400" dirty="0" smtClean="0"/>
              <a:t>Interface </a:t>
            </a:r>
            <a:r>
              <a:rPr lang="en-GB" sz="2400" dirty="0" err="1" smtClean="0"/>
              <a:t>IList</a:t>
            </a:r>
            <a:r>
              <a:rPr lang="en-GB" sz="2400" dirty="0" smtClean="0"/>
              <a:t> : </a:t>
            </a:r>
            <a:r>
              <a:rPr lang="en-GB" sz="2400" dirty="0" err="1" smtClean="0"/>
              <a:t>ICollection</a:t>
            </a:r>
            <a:r>
              <a:rPr lang="en-GB" sz="2400" dirty="0" smtClean="0"/>
              <a:t>, </a:t>
            </a:r>
            <a:r>
              <a:rPr lang="en-GB" sz="2400" dirty="0" err="1" smtClean="0"/>
              <a:t>IEnumerable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Interface </a:t>
            </a:r>
            <a:r>
              <a:rPr lang="en-GB" sz="2400" dirty="0" err="1" smtClean="0"/>
              <a:t>IList</a:t>
            </a:r>
            <a:r>
              <a:rPr lang="en-GB" sz="2400" dirty="0" smtClean="0"/>
              <a:t>&lt;T&gt; : </a:t>
            </a:r>
            <a:r>
              <a:rPr lang="en-GB" sz="2400" dirty="0" err="1" smtClean="0"/>
              <a:t>ICollection</a:t>
            </a:r>
            <a:r>
              <a:rPr lang="en-GB" sz="2400" dirty="0" smtClean="0"/>
              <a:t>&lt;T&gt;, </a:t>
            </a:r>
            <a:r>
              <a:rPr lang="en-GB" sz="2400" dirty="0" err="1" smtClean="0"/>
              <a:t>IEnumerable</a:t>
            </a:r>
            <a:r>
              <a:rPr lang="en-GB" sz="2400" dirty="0" smtClean="0"/>
              <a:t>, </a:t>
            </a:r>
            <a:r>
              <a:rPr lang="en-GB" sz="2400" dirty="0" err="1" smtClean="0"/>
              <a:t>IEnumerable</a:t>
            </a:r>
            <a:r>
              <a:rPr lang="en-GB" sz="2400" dirty="0" smtClean="0"/>
              <a:t>&lt;T&gt;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quarter" idx="13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z="2200" dirty="0" smtClean="0"/>
              <a:t>Interface for object collections with a defined order</a:t>
            </a:r>
          </a:p>
        </p:txBody>
      </p:sp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755650" y="1916113"/>
            <a:ext cx="432117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>
                <a:solidFill>
                  <a:srgbClr val="0033CC"/>
                </a:solidFill>
              </a:rPr>
              <a:t>interface</a:t>
            </a:r>
            <a:r>
              <a:rPr lang="en-GB" sz="1500" dirty="0"/>
              <a:t> </a:t>
            </a:r>
            <a:r>
              <a:rPr lang="en-GB" sz="1500" b="1" dirty="0" err="1"/>
              <a:t>IList</a:t>
            </a:r>
            <a:r>
              <a:rPr lang="en-GB" sz="1500" dirty="0"/>
              <a:t> {</a:t>
            </a:r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/>
              <a:t>	</a:t>
            </a:r>
            <a:r>
              <a:rPr lang="en-GB" i="1" dirty="0">
                <a:solidFill>
                  <a:srgbClr val="0033CC"/>
                </a:solidFill>
              </a:rPr>
              <a:t>object</a:t>
            </a:r>
            <a:r>
              <a:rPr lang="en-GB" i="1" dirty="0"/>
              <a:t> </a:t>
            </a:r>
            <a:r>
              <a:rPr lang="en-GB" b="1" i="1" dirty="0">
                <a:solidFill>
                  <a:srgbClr val="0033CC"/>
                </a:solidFill>
              </a:rPr>
              <a:t>this</a:t>
            </a:r>
            <a:r>
              <a:rPr lang="en-GB" i="1" dirty="0"/>
              <a:t> [</a:t>
            </a:r>
            <a:r>
              <a:rPr lang="en-GB" i="1" dirty="0">
                <a:solidFill>
                  <a:srgbClr val="0033CC"/>
                </a:solidFill>
              </a:rPr>
              <a:t> </a:t>
            </a:r>
            <a:r>
              <a:rPr lang="en-GB" i="1" dirty="0" err="1">
                <a:solidFill>
                  <a:srgbClr val="0033CC"/>
                </a:solidFill>
              </a:rPr>
              <a:t>int</a:t>
            </a:r>
            <a:r>
              <a:rPr lang="en-GB" i="1" dirty="0"/>
              <a:t> index ] {</a:t>
            </a:r>
            <a:r>
              <a:rPr lang="en-GB" i="1" dirty="0">
                <a:solidFill>
                  <a:srgbClr val="0033CC"/>
                </a:solidFill>
              </a:rPr>
              <a:t>get</a:t>
            </a:r>
            <a:r>
              <a:rPr lang="en-GB" i="1" dirty="0"/>
              <a:t>; </a:t>
            </a:r>
            <a:r>
              <a:rPr lang="en-GB" i="1" dirty="0">
                <a:solidFill>
                  <a:srgbClr val="0033CC"/>
                </a:solidFill>
              </a:rPr>
              <a:t>set</a:t>
            </a:r>
            <a:r>
              <a:rPr lang="en-GB" i="1" dirty="0"/>
              <a:t>;}</a:t>
            </a:r>
            <a:r>
              <a:rPr lang="en-GB" dirty="0"/>
              <a:t> </a:t>
            </a:r>
            <a:endParaRPr lang="en-GB" sz="1500" dirty="0">
              <a:solidFill>
                <a:srgbClr val="009999"/>
              </a:solidFill>
            </a:endParaRPr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endParaRPr lang="en-GB" sz="1500" dirty="0"/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/>
              <a:t>	</a:t>
            </a:r>
            <a:r>
              <a:rPr lang="en-GB" sz="1500" dirty="0" err="1">
                <a:solidFill>
                  <a:srgbClr val="0033CC"/>
                </a:solidFill>
              </a:rPr>
              <a:t>int</a:t>
            </a:r>
            <a:r>
              <a:rPr lang="en-GB" sz="1500" dirty="0"/>
              <a:t> </a:t>
            </a:r>
            <a:r>
              <a:rPr lang="en-GB" sz="1500" b="1" dirty="0"/>
              <a:t>Add</a:t>
            </a:r>
            <a:r>
              <a:rPr lang="en-GB" sz="1500" dirty="0"/>
              <a:t>(</a:t>
            </a:r>
            <a:r>
              <a:rPr lang="en-GB" sz="1500" dirty="0">
                <a:solidFill>
                  <a:srgbClr val="0033CC"/>
                </a:solidFill>
              </a:rPr>
              <a:t>object</a:t>
            </a:r>
            <a:r>
              <a:rPr lang="en-GB" sz="1500" dirty="0"/>
              <a:t> value</a:t>
            </a:r>
            <a:r>
              <a:rPr lang="en-GB" sz="1500" dirty="0" smtClean="0"/>
              <a:t>);</a:t>
            </a:r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endParaRPr lang="en-GB" sz="1500" dirty="0"/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/>
              <a:t>	</a:t>
            </a:r>
            <a:r>
              <a:rPr lang="en-GB" i="1" dirty="0">
                <a:solidFill>
                  <a:srgbClr val="0033CC"/>
                </a:solidFill>
              </a:rPr>
              <a:t>void</a:t>
            </a:r>
            <a:r>
              <a:rPr lang="en-GB" b="1" i="1" dirty="0"/>
              <a:t> Insert</a:t>
            </a:r>
            <a:r>
              <a:rPr lang="en-GB" i="1" dirty="0"/>
              <a:t>(</a:t>
            </a:r>
            <a:r>
              <a:rPr lang="en-GB" i="1" dirty="0" err="1">
                <a:solidFill>
                  <a:srgbClr val="0033CC"/>
                </a:solidFill>
              </a:rPr>
              <a:t>int</a:t>
            </a:r>
            <a:r>
              <a:rPr lang="en-GB" i="1" dirty="0"/>
              <a:t> </a:t>
            </a:r>
            <a:r>
              <a:rPr lang="en-GB" i="1" dirty="0" err="1"/>
              <a:t>index</a:t>
            </a:r>
            <a:r>
              <a:rPr lang="en-GB" i="1" dirty="0" err="1">
                <a:solidFill>
                  <a:srgbClr val="0033CC"/>
                </a:solidFill>
              </a:rPr>
              <a:t>,object</a:t>
            </a:r>
            <a:r>
              <a:rPr lang="en-GB" i="1" dirty="0"/>
              <a:t> value</a:t>
            </a:r>
            <a:r>
              <a:rPr lang="en-GB" i="1" dirty="0" smtClean="0"/>
              <a:t>);</a:t>
            </a:r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endParaRPr lang="en-GB" sz="1500" i="1" dirty="0">
              <a:solidFill>
                <a:srgbClr val="009999"/>
              </a:solidFill>
            </a:endParaRPr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/>
              <a:t>	</a:t>
            </a:r>
            <a:r>
              <a:rPr lang="en-GB" sz="1500" dirty="0">
                <a:solidFill>
                  <a:srgbClr val="0033CC"/>
                </a:solidFill>
              </a:rPr>
              <a:t>void</a:t>
            </a:r>
            <a:r>
              <a:rPr lang="en-GB" sz="1500" dirty="0"/>
              <a:t> </a:t>
            </a:r>
            <a:r>
              <a:rPr lang="en-GB" sz="1500" b="1" dirty="0"/>
              <a:t>Remove</a:t>
            </a:r>
            <a:r>
              <a:rPr lang="en-GB" sz="1500" dirty="0"/>
              <a:t>(</a:t>
            </a:r>
            <a:r>
              <a:rPr lang="en-GB" sz="1500" dirty="0">
                <a:solidFill>
                  <a:srgbClr val="0033CC"/>
                </a:solidFill>
              </a:rPr>
              <a:t>object</a:t>
            </a:r>
            <a:r>
              <a:rPr lang="en-GB" sz="1500" dirty="0"/>
              <a:t> value); </a:t>
            </a:r>
            <a:endParaRPr lang="en-GB" sz="1500" dirty="0" smtClean="0"/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endParaRPr lang="en-GB" sz="1500" dirty="0">
              <a:solidFill>
                <a:srgbClr val="009999"/>
              </a:solidFill>
            </a:endParaRPr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/>
              <a:t>	</a:t>
            </a:r>
            <a:r>
              <a:rPr lang="en-GB" i="1" dirty="0">
                <a:solidFill>
                  <a:srgbClr val="0033CC"/>
                </a:solidFill>
              </a:rPr>
              <a:t>void</a:t>
            </a:r>
            <a:r>
              <a:rPr lang="en-GB" i="1" dirty="0"/>
              <a:t> </a:t>
            </a:r>
            <a:r>
              <a:rPr lang="en-GB" b="1" i="1" dirty="0" err="1"/>
              <a:t>RemoveAt</a:t>
            </a:r>
            <a:r>
              <a:rPr lang="en-GB" i="1" dirty="0"/>
              <a:t>(</a:t>
            </a:r>
            <a:r>
              <a:rPr lang="en-GB" i="1" dirty="0" err="1">
                <a:solidFill>
                  <a:srgbClr val="0033CC"/>
                </a:solidFill>
              </a:rPr>
              <a:t>int</a:t>
            </a:r>
            <a:r>
              <a:rPr lang="en-GB" i="1" dirty="0"/>
              <a:t> index);</a:t>
            </a:r>
            <a:r>
              <a:rPr lang="en-GB" dirty="0"/>
              <a:t> </a:t>
            </a:r>
            <a:endParaRPr lang="en-GB" dirty="0" smtClean="0"/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endParaRPr lang="en-GB" sz="1500" dirty="0">
              <a:solidFill>
                <a:srgbClr val="009999"/>
              </a:solidFill>
            </a:endParaRPr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>
                <a:solidFill>
                  <a:srgbClr val="0033CC"/>
                </a:solidFill>
              </a:rPr>
              <a:t>	void</a:t>
            </a:r>
            <a:r>
              <a:rPr lang="en-GB" sz="1500" dirty="0"/>
              <a:t> </a:t>
            </a:r>
            <a:r>
              <a:rPr lang="en-GB" sz="1500" b="1" dirty="0"/>
              <a:t>Clear</a:t>
            </a:r>
            <a:r>
              <a:rPr lang="en-GB" sz="1500" dirty="0" smtClean="0"/>
              <a:t>();</a:t>
            </a:r>
            <a:endParaRPr lang="en-GB" sz="1500" dirty="0"/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/>
              <a:t>	</a:t>
            </a:r>
            <a:r>
              <a:rPr lang="en-GB" sz="1500" dirty="0" err="1">
                <a:solidFill>
                  <a:srgbClr val="0033CC"/>
                </a:solidFill>
              </a:rPr>
              <a:t>bool</a:t>
            </a:r>
            <a:r>
              <a:rPr lang="en-GB" sz="1500" dirty="0"/>
              <a:t> </a:t>
            </a:r>
            <a:r>
              <a:rPr lang="en-GB" sz="1500" b="1" dirty="0"/>
              <a:t>Contains</a:t>
            </a:r>
            <a:r>
              <a:rPr lang="en-GB" sz="1500" dirty="0"/>
              <a:t>(</a:t>
            </a:r>
            <a:r>
              <a:rPr lang="en-GB" sz="1500" dirty="0">
                <a:solidFill>
                  <a:srgbClr val="0033CC"/>
                </a:solidFill>
              </a:rPr>
              <a:t>object</a:t>
            </a:r>
            <a:r>
              <a:rPr lang="en-GB" sz="1500" dirty="0"/>
              <a:t> value);</a:t>
            </a:r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>
                <a:solidFill>
                  <a:srgbClr val="009999"/>
                </a:solidFill>
              </a:rPr>
              <a:t>	…</a:t>
            </a:r>
          </a:p>
          <a:p>
            <a:pPr marL="342900" indent="-342900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133850" algn="l"/>
              </a:tabLst>
            </a:pPr>
            <a:r>
              <a:rPr lang="en-GB" sz="15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3355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 smtClean="0"/>
              <a:t>Interface </a:t>
            </a:r>
            <a:r>
              <a:rPr lang="en-GB" sz="2400" dirty="0" err="1" smtClean="0"/>
              <a:t>IDictionary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Interface </a:t>
            </a:r>
            <a:r>
              <a:rPr lang="en-GB" sz="2400" dirty="0" err="1" smtClean="0"/>
              <a:t>IDictionary</a:t>
            </a:r>
            <a:r>
              <a:rPr lang="en-GB" sz="2400" dirty="0" smtClean="0"/>
              <a:t>&lt;T, U&gt;</a:t>
            </a:r>
          </a:p>
        </p:txBody>
      </p:sp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288156" y="1068065"/>
            <a:ext cx="8748340" cy="550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tabLst>
                <a:tab pos="177800" algn="l"/>
              </a:tabLst>
            </a:pPr>
            <a:r>
              <a:rPr lang="en-GB" sz="1600" dirty="0">
                <a:solidFill>
                  <a:schemeClr val="accent2"/>
                </a:solidFill>
              </a:rPr>
              <a:t>interface</a:t>
            </a:r>
            <a:r>
              <a:rPr lang="en-GB" sz="1600" dirty="0"/>
              <a:t> </a:t>
            </a:r>
            <a:r>
              <a:rPr lang="en-GB" sz="1600" b="1" dirty="0" err="1"/>
              <a:t>IDictionary</a:t>
            </a:r>
            <a:r>
              <a:rPr lang="en-GB" sz="1600" dirty="0"/>
              <a:t> : </a:t>
            </a:r>
            <a:r>
              <a:rPr lang="en-GB" sz="1600" dirty="0" err="1"/>
              <a:t>ICollection</a:t>
            </a:r>
            <a:r>
              <a:rPr lang="en-GB" sz="1600" dirty="0"/>
              <a:t>, </a:t>
            </a:r>
            <a:r>
              <a:rPr lang="en-GB" sz="1600" dirty="0" err="1"/>
              <a:t>IEnumerable</a:t>
            </a:r>
            <a:r>
              <a:rPr lang="en-GB" sz="1600" dirty="0"/>
              <a:t> {</a:t>
            </a:r>
          </a:p>
          <a:p>
            <a:pPr eaLnBrk="0" hangingPunct="0">
              <a:tabLst>
                <a:tab pos="177800" algn="l"/>
              </a:tabLst>
            </a:pPr>
            <a:r>
              <a:rPr lang="en-GB" sz="1600" dirty="0"/>
              <a:t>	</a:t>
            </a:r>
          </a:p>
          <a:p>
            <a:pPr eaLnBrk="0" hangingPunct="0">
              <a:tabLst>
                <a:tab pos="177800" algn="l"/>
              </a:tabLst>
            </a:pPr>
            <a:r>
              <a:rPr lang="en-GB" sz="1600" dirty="0"/>
              <a:t>	</a:t>
            </a:r>
            <a:r>
              <a:rPr lang="en-GB" sz="1600" dirty="0" err="1"/>
              <a:t>ICollection</a:t>
            </a:r>
            <a:r>
              <a:rPr lang="en-GB" sz="1600" dirty="0"/>
              <a:t> </a:t>
            </a:r>
            <a:r>
              <a:rPr lang="en-GB" sz="1600" b="1" dirty="0"/>
              <a:t>Keys</a:t>
            </a:r>
            <a:r>
              <a:rPr lang="en-GB" sz="1600" dirty="0"/>
              <a:t> {</a:t>
            </a:r>
            <a:r>
              <a:rPr lang="en-GB" sz="1600" dirty="0">
                <a:solidFill>
                  <a:schemeClr val="accent2"/>
                </a:solidFill>
              </a:rPr>
              <a:t>get</a:t>
            </a:r>
            <a:r>
              <a:rPr lang="en-GB" sz="1600" dirty="0"/>
              <a:t>;};</a:t>
            </a:r>
          </a:p>
          <a:p>
            <a:pPr eaLnBrk="0" hangingPunct="0">
              <a:tabLst>
                <a:tab pos="177800" algn="l"/>
              </a:tabLst>
            </a:pPr>
            <a:r>
              <a:rPr lang="en-GB" sz="1600" dirty="0"/>
              <a:t>	</a:t>
            </a:r>
            <a:r>
              <a:rPr lang="en-GB" sz="1600" dirty="0" err="1"/>
              <a:t>ICollection</a:t>
            </a:r>
            <a:r>
              <a:rPr lang="en-GB" sz="1600" dirty="0"/>
              <a:t> </a:t>
            </a:r>
            <a:r>
              <a:rPr lang="en-GB" sz="1600" b="1" dirty="0"/>
              <a:t>Values</a:t>
            </a:r>
            <a:r>
              <a:rPr lang="en-GB" sz="1600" dirty="0"/>
              <a:t> {</a:t>
            </a:r>
            <a:r>
              <a:rPr lang="en-GB" sz="1600" dirty="0">
                <a:solidFill>
                  <a:schemeClr val="accent2"/>
                </a:solidFill>
              </a:rPr>
              <a:t>get</a:t>
            </a:r>
            <a:r>
              <a:rPr lang="en-GB" sz="1600" dirty="0"/>
              <a:t>;};</a:t>
            </a:r>
          </a:p>
          <a:p>
            <a:pPr eaLnBrk="0" hangingPunct="0">
              <a:tabLst>
                <a:tab pos="177800" algn="l"/>
              </a:tabLst>
            </a:pPr>
            <a:endParaRPr lang="en-GB" sz="1600" dirty="0"/>
          </a:p>
          <a:p>
            <a:pPr eaLnBrk="0" hangingPunct="0">
              <a:tabLst>
                <a:tab pos="1778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object</a:t>
            </a:r>
            <a:r>
              <a:rPr lang="en-GB" sz="1600" dirty="0"/>
              <a:t> </a:t>
            </a:r>
            <a:r>
              <a:rPr lang="en-GB" sz="1600" b="1" dirty="0">
                <a:solidFill>
                  <a:schemeClr val="accent2"/>
                </a:solidFill>
              </a:rPr>
              <a:t>this[object </a:t>
            </a:r>
            <a:r>
              <a:rPr lang="en-GB" sz="1600" b="1" dirty="0"/>
              <a:t>key]</a:t>
            </a:r>
            <a:r>
              <a:rPr lang="en-GB" sz="1600" dirty="0"/>
              <a:t> {</a:t>
            </a:r>
            <a:r>
              <a:rPr lang="en-GB" sz="1600" dirty="0">
                <a:solidFill>
                  <a:schemeClr val="accent2"/>
                </a:solidFill>
              </a:rPr>
              <a:t>get</a:t>
            </a:r>
            <a:r>
              <a:rPr lang="en-GB" sz="1600" dirty="0"/>
              <a:t>; </a:t>
            </a:r>
            <a:r>
              <a:rPr lang="en-GB" sz="1600" dirty="0">
                <a:solidFill>
                  <a:schemeClr val="accent2"/>
                </a:solidFill>
              </a:rPr>
              <a:t>set</a:t>
            </a:r>
            <a:r>
              <a:rPr lang="en-GB" sz="1600" dirty="0"/>
              <a:t>;}</a:t>
            </a:r>
          </a:p>
          <a:p>
            <a:pPr eaLnBrk="0" hangingPunct="0">
              <a:tabLst>
                <a:tab pos="177800" algn="l"/>
              </a:tabLst>
            </a:pPr>
            <a:endParaRPr lang="en-GB" sz="1600" dirty="0">
              <a:solidFill>
                <a:srgbClr val="008080"/>
              </a:solidFill>
            </a:endParaRPr>
          </a:p>
          <a:p>
            <a:pPr eaLnBrk="0" hangingPunct="0">
              <a:tabLst>
                <a:tab pos="1778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void</a:t>
            </a:r>
            <a:r>
              <a:rPr lang="en-GB" sz="1600" dirty="0"/>
              <a:t> </a:t>
            </a:r>
            <a:r>
              <a:rPr lang="en-GB" sz="1600" b="1" dirty="0"/>
              <a:t>Add</a:t>
            </a:r>
            <a:r>
              <a:rPr lang="en-GB" sz="1600" dirty="0"/>
              <a:t>(</a:t>
            </a:r>
            <a:r>
              <a:rPr lang="en-GB" sz="1600" dirty="0">
                <a:solidFill>
                  <a:schemeClr val="accent2"/>
                </a:solidFill>
              </a:rPr>
              <a:t>object</a:t>
            </a:r>
            <a:r>
              <a:rPr lang="en-GB" sz="1600" dirty="0"/>
              <a:t> key, </a:t>
            </a:r>
            <a:r>
              <a:rPr lang="en-GB" sz="1600" dirty="0">
                <a:solidFill>
                  <a:schemeClr val="accent2"/>
                </a:solidFill>
              </a:rPr>
              <a:t>object</a:t>
            </a:r>
            <a:r>
              <a:rPr lang="en-GB" sz="1600" dirty="0"/>
              <a:t> value);</a:t>
            </a:r>
          </a:p>
          <a:p>
            <a:pPr eaLnBrk="0" hangingPunct="0">
              <a:tabLst>
                <a:tab pos="177800" algn="l"/>
              </a:tabLst>
            </a:pPr>
            <a:r>
              <a:rPr lang="en-GB" sz="1600" dirty="0"/>
              <a:t>	</a:t>
            </a:r>
            <a:r>
              <a:rPr lang="en-GB" sz="1600" dirty="0">
                <a:solidFill>
                  <a:schemeClr val="accent2"/>
                </a:solidFill>
              </a:rPr>
              <a:t>void</a:t>
            </a:r>
            <a:r>
              <a:rPr lang="en-GB" sz="1600" dirty="0"/>
              <a:t> </a:t>
            </a:r>
            <a:r>
              <a:rPr lang="en-GB" sz="1600" b="1" dirty="0"/>
              <a:t>Remove</a:t>
            </a:r>
            <a:r>
              <a:rPr lang="en-GB" sz="1600" dirty="0"/>
              <a:t>(</a:t>
            </a:r>
            <a:r>
              <a:rPr lang="en-GB" sz="1600" dirty="0">
                <a:solidFill>
                  <a:schemeClr val="accent2"/>
                </a:solidFill>
              </a:rPr>
              <a:t>object</a:t>
            </a:r>
            <a:r>
              <a:rPr lang="en-GB" sz="1600" dirty="0"/>
              <a:t> key);</a:t>
            </a:r>
          </a:p>
          <a:p>
            <a:pPr eaLnBrk="0" hangingPunct="0">
              <a:tabLst>
                <a:tab pos="177800" algn="l"/>
              </a:tabLst>
            </a:pPr>
            <a:r>
              <a:rPr lang="en-GB" sz="1600" dirty="0"/>
              <a:t>	</a:t>
            </a:r>
            <a:r>
              <a:rPr lang="en-GB" sz="1600" dirty="0" err="1">
                <a:solidFill>
                  <a:schemeClr val="accent2"/>
                </a:solidFill>
              </a:rPr>
              <a:t>bool</a:t>
            </a:r>
            <a:r>
              <a:rPr lang="en-GB" sz="1600" dirty="0"/>
              <a:t> </a:t>
            </a:r>
            <a:r>
              <a:rPr lang="en-GB" sz="1600" b="1" dirty="0"/>
              <a:t>Contains</a:t>
            </a:r>
            <a:r>
              <a:rPr lang="en-GB" sz="1600" dirty="0"/>
              <a:t>(</a:t>
            </a:r>
            <a:r>
              <a:rPr lang="en-GB" sz="1600" dirty="0">
                <a:solidFill>
                  <a:schemeClr val="accent2"/>
                </a:solidFill>
              </a:rPr>
              <a:t>object</a:t>
            </a:r>
            <a:r>
              <a:rPr lang="en-GB" sz="1600" dirty="0"/>
              <a:t> key);</a:t>
            </a:r>
          </a:p>
          <a:p>
            <a:pPr eaLnBrk="0" hangingPunct="0">
              <a:tabLst>
                <a:tab pos="177800" algn="l"/>
              </a:tabLst>
            </a:pPr>
            <a:endParaRPr lang="en-GB" sz="1600" dirty="0"/>
          </a:p>
          <a:p>
            <a:pPr eaLnBrk="0" hangingPunct="0">
              <a:tabLst>
                <a:tab pos="177800" algn="l"/>
              </a:tabLst>
            </a:pPr>
            <a:endParaRPr lang="en-GB" sz="1600" dirty="0"/>
          </a:p>
          <a:p>
            <a:pPr eaLnBrk="0" hangingPunct="0">
              <a:tabLst>
                <a:tab pos="177800" algn="l"/>
              </a:tabLst>
            </a:pPr>
            <a:r>
              <a:rPr lang="en-GB" sz="1600" dirty="0"/>
              <a:t>	</a:t>
            </a:r>
            <a:r>
              <a:rPr lang="en-GB" sz="1600" dirty="0" err="1"/>
              <a:t>IDictionaryEnumerator</a:t>
            </a:r>
            <a:r>
              <a:rPr lang="en-GB" sz="1600" dirty="0"/>
              <a:t> </a:t>
            </a:r>
            <a:r>
              <a:rPr lang="en-GB" sz="1600" b="1" dirty="0" err="1"/>
              <a:t>GetEnumerator</a:t>
            </a:r>
            <a:r>
              <a:rPr lang="en-GB" sz="1600" dirty="0"/>
              <a:t>();</a:t>
            </a:r>
          </a:p>
          <a:p>
            <a:pPr eaLnBrk="0" hangingPunct="0">
              <a:tabLst>
                <a:tab pos="177800" algn="l"/>
              </a:tabLst>
            </a:pPr>
            <a:endParaRPr lang="en-GB" sz="1600" dirty="0"/>
          </a:p>
          <a:p>
            <a:pPr eaLnBrk="0" hangingPunct="0">
              <a:tabLst>
                <a:tab pos="177800" algn="l"/>
              </a:tabLst>
            </a:pPr>
            <a:r>
              <a:rPr lang="en-GB" sz="1600" dirty="0"/>
              <a:t>	…</a:t>
            </a:r>
          </a:p>
          <a:p>
            <a:pPr eaLnBrk="0" hangingPunct="0">
              <a:tabLst>
                <a:tab pos="177800" algn="l"/>
              </a:tabLst>
            </a:pPr>
            <a:r>
              <a:rPr lang="en-GB" sz="1600" dirty="0" smtClean="0"/>
              <a:t>}</a:t>
            </a:r>
          </a:p>
          <a:p>
            <a:pPr eaLnBrk="0" hangingPunct="0">
              <a:tabLst>
                <a:tab pos="177800" algn="l"/>
              </a:tabLst>
            </a:pPr>
            <a:endParaRPr lang="en-GB" sz="1600" dirty="0" smtClean="0"/>
          </a:p>
          <a:p>
            <a:pPr eaLnBrk="0" hangingPunct="0">
              <a:tabLst>
                <a:tab pos="177800" algn="l"/>
              </a:tabLst>
            </a:pPr>
            <a:r>
              <a:rPr lang="en-GB" sz="1600" dirty="0" smtClean="0">
                <a:solidFill>
                  <a:schemeClr val="accent2"/>
                </a:solidFill>
              </a:rPr>
              <a:t>interface</a:t>
            </a:r>
            <a:r>
              <a:rPr lang="en-GB" sz="1600" dirty="0" smtClean="0"/>
              <a:t> </a:t>
            </a:r>
            <a:r>
              <a:rPr lang="en-GB" sz="1600" b="1" dirty="0" err="1" smtClean="0"/>
              <a:t>IDictionary</a:t>
            </a:r>
            <a:r>
              <a:rPr lang="en-GB" sz="1600" b="1" dirty="0" smtClean="0"/>
              <a:t>&lt;T, U&gt;</a:t>
            </a:r>
            <a:r>
              <a:rPr lang="en-GB" sz="1600" dirty="0" smtClean="0"/>
              <a:t> : 	</a:t>
            </a:r>
            <a:r>
              <a:rPr lang="en-US" sz="1600" dirty="0" err="1" smtClean="0"/>
              <a:t>IDictionary</a:t>
            </a:r>
            <a:r>
              <a:rPr lang="en-US" sz="1600" dirty="0" smtClean="0"/>
              <a:t>&lt;</a:t>
            </a:r>
            <a:r>
              <a:rPr lang="en-US" sz="1600" dirty="0" err="1" smtClean="0"/>
              <a:t>TKey</a:t>
            </a:r>
            <a:r>
              <a:rPr lang="en-US" sz="1600" dirty="0" smtClean="0"/>
              <a:t>, </a:t>
            </a:r>
            <a:r>
              <a:rPr lang="en-US" sz="1600" dirty="0" err="1" smtClean="0"/>
              <a:t>TValue</a:t>
            </a:r>
            <a:r>
              <a:rPr lang="en-US" sz="1600" dirty="0" smtClean="0"/>
              <a:t>&gt;,</a:t>
            </a:r>
          </a:p>
          <a:p>
            <a:pPr eaLnBrk="0" hangingPunct="0">
              <a:tabLst>
                <a:tab pos="177800" algn="l"/>
              </a:tabLst>
            </a:pPr>
            <a:r>
              <a:rPr lang="en-US" sz="1600" dirty="0" smtClean="0"/>
              <a:t>                                               	</a:t>
            </a:r>
            <a:r>
              <a:rPr lang="en-US" sz="1600" dirty="0" err="1" smtClean="0"/>
              <a:t>ICollection</a:t>
            </a:r>
            <a:r>
              <a:rPr lang="en-US" sz="1600" dirty="0" smtClean="0"/>
              <a:t>&lt;</a:t>
            </a:r>
            <a:r>
              <a:rPr lang="en-US" sz="1600" dirty="0" err="1" smtClean="0"/>
              <a:t>KeyValuePair</a:t>
            </a:r>
            <a:r>
              <a:rPr lang="en-US" sz="1600" dirty="0" smtClean="0"/>
              <a:t>&lt;</a:t>
            </a:r>
            <a:r>
              <a:rPr lang="en-US" sz="1600" dirty="0" err="1" smtClean="0"/>
              <a:t>TKey</a:t>
            </a:r>
            <a:r>
              <a:rPr lang="en-US" sz="1600" dirty="0" smtClean="0"/>
              <a:t>, </a:t>
            </a:r>
            <a:r>
              <a:rPr lang="en-US" sz="1600" dirty="0" err="1" smtClean="0"/>
              <a:t>TValue</a:t>
            </a:r>
            <a:r>
              <a:rPr lang="en-US" sz="1600" dirty="0" smtClean="0"/>
              <a:t>&gt;&gt;,</a:t>
            </a:r>
          </a:p>
          <a:p>
            <a:pPr eaLnBrk="0" hangingPunct="0">
              <a:tabLst>
                <a:tab pos="177800" algn="l"/>
              </a:tabLst>
            </a:pPr>
            <a:r>
              <a:rPr lang="en-US" sz="1600" dirty="0" smtClean="0"/>
              <a:t>			    	</a:t>
            </a:r>
            <a:r>
              <a:rPr lang="en-US" sz="1600" dirty="0" err="1" smtClean="0"/>
              <a:t>IEnumerable</a:t>
            </a:r>
            <a:r>
              <a:rPr lang="en-US" sz="1600" dirty="0" smtClean="0"/>
              <a:t>&lt;</a:t>
            </a:r>
            <a:r>
              <a:rPr lang="en-US" sz="1600" dirty="0" err="1" smtClean="0"/>
              <a:t>KeyValuePair</a:t>
            </a:r>
            <a:r>
              <a:rPr lang="en-US" sz="1600" dirty="0" smtClean="0"/>
              <a:t>&lt;</a:t>
            </a:r>
            <a:r>
              <a:rPr lang="en-US" sz="1600" dirty="0" err="1" smtClean="0"/>
              <a:t>TKey</a:t>
            </a:r>
            <a:r>
              <a:rPr lang="en-US" sz="1600" dirty="0" smtClean="0"/>
              <a:t>, </a:t>
            </a:r>
            <a:r>
              <a:rPr lang="en-US" sz="1600" dirty="0" err="1" smtClean="0"/>
              <a:t>TValue</a:t>
            </a:r>
            <a:r>
              <a:rPr lang="en-US" sz="1600" dirty="0" smtClean="0"/>
              <a:t>&gt;&gt;, ... {</a:t>
            </a:r>
          </a:p>
          <a:p>
            <a:pPr eaLnBrk="0" hangingPunct="0">
              <a:tabLst>
                <a:tab pos="177800" algn="l"/>
              </a:tabLst>
            </a:pPr>
            <a:r>
              <a:rPr lang="en-US" sz="1600" dirty="0" smtClean="0"/>
              <a:t>   …</a:t>
            </a:r>
          </a:p>
          <a:p>
            <a:pPr eaLnBrk="0" hangingPunct="0">
              <a:tabLst>
                <a:tab pos="177800" algn="l"/>
              </a:tabLst>
            </a:pPr>
            <a:r>
              <a:rPr lang="en-US" sz="1600" dirty="0" smtClean="0"/>
              <a:t>}</a:t>
            </a:r>
            <a:r>
              <a:rPr lang="en-GB" sz="1600" dirty="0"/>
              <a:t>	</a:t>
            </a:r>
          </a:p>
        </p:txBody>
      </p:sp>
      <p:sp>
        <p:nvSpPr>
          <p:cNvPr id="238601" name="Text Box 9"/>
          <p:cNvSpPr txBox="1">
            <a:spLocks noChangeArrowheads="1"/>
          </p:cNvSpPr>
          <p:nvPr/>
        </p:nvSpPr>
        <p:spPr bwMode="auto">
          <a:xfrm>
            <a:off x="5220072" y="1412776"/>
            <a:ext cx="3671887" cy="2292350"/>
          </a:xfrm>
          <a:prstGeom prst="rect">
            <a:avLst/>
          </a:prstGeom>
          <a:solidFill>
            <a:srgbClr val="FFCC99"/>
          </a:solidFill>
          <a:ln w="9525" algn="ctr">
            <a:solidFill>
              <a:srgbClr val="990033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tabLst>
                <a:tab pos="177800" algn="l"/>
              </a:tabLst>
            </a:pPr>
            <a:r>
              <a:rPr lang="en-GB" sz="1600">
                <a:solidFill>
                  <a:schemeClr val="accent2"/>
                </a:solidFill>
              </a:rPr>
              <a:t>public struct</a:t>
            </a:r>
            <a:r>
              <a:rPr lang="en-GB" sz="1600"/>
              <a:t> </a:t>
            </a:r>
            <a:r>
              <a:rPr lang="en-GB" sz="1600" b="1"/>
              <a:t>DictionaryEntry</a:t>
            </a:r>
            <a:r>
              <a:rPr lang="en-GB" sz="1600"/>
              <a:t>  {</a:t>
            </a:r>
          </a:p>
          <a:p>
            <a:pPr eaLnBrk="0" hangingPunct="0">
              <a:tabLst>
                <a:tab pos="177800" algn="l"/>
              </a:tabLst>
            </a:pPr>
            <a:r>
              <a:rPr lang="en-GB" sz="1600"/>
              <a:t>	</a:t>
            </a:r>
            <a:r>
              <a:rPr lang="en-GB" sz="1600">
                <a:solidFill>
                  <a:schemeClr val="accent2"/>
                </a:solidFill>
              </a:rPr>
              <a:t>public</a:t>
            </a:r>
            <a:r>
              <a:rPr lang="en-GB" sz="1600"/>
              <a:t> </a:t>
            </a:r>
            <a:r>
              <a:rPr lang="en-GB" sz="1600" b="1"/>
              <a:t>DictionaryEntry</a:t>
            </a:r>
          </a:p>
          <a:p>
            <a:pPr eaLnBrk="0" hangingPunct="0">
              <a:tabLst>
                <a:tab pos="177800" algn="l"/>
              </a:tabLst>
            </a:pPr>
            <a:r>
              <a:rPr lang="en-GB" sz="1600"/>
              <a:t>		(object key, object value); </a:t>
            </a:r>
          </a:p>
          <a:p>
            <a:pPr eaLnBrk="0" hangingPunct="0">
              <a:tabLst>
                <a:tab pos="177800" algn="l"/>
              </a:tabLst>
            </a:pPr>
            <a:endParaRPr lang="en-GB" sz="1600">
              <a:solidFill>
                <a:srgbClr val="008080"/>
              </a:solidFill>
            </a:endParaRPr>
          </a:p>
          <a:p>
            <a:pPr eaLnBrk="0" hangingPunct="0">
              <a:tabLst>
                <a:tab pos="177800" algn="l"/>
              </a:tabLst>
            </a:pPr>
            <a:r>
              <a:rPr lang="en-GB" sz="1600"/>
              <a:t>	</a:t>
            </a:r>
            <a:r>
              <a:rPr lang="en-GB" sz="1600">
                <a:solidFill>
                  <a:schemeClr val="accent2"/>
                </a:solidFill>
              </a:rPr>
              <a:t>public object</a:t>
            </a:r>
            <a:r>
              <a:rPr lang="en-GB" sz="1600"/>
              <a:t> </a:t>
            </a:r>
            <a:r>
              <a:rPr lang="en-GB" sz="1600" b="1"/>
              <a:t>Key</a:t>
            </a:r>
            <a:r>
              <a:rPr lang="en-GB" sz="1600"/>
              <a:t> {</a:t>
            </a:r>
            <a:r>
              <a:rPr lang="en-GB" sz="1600">
                <a:solidFill>
                  <a:schemeClr val="accent2"/>
                </a:solidFill>
              </a:rPr>
              <a:t>get</a:t>
            </a:r>
            <a:r>
              <a:rPr lang="en-GB" sz="1600"/>
              <a:t>;};</a:t>
            </a:r>
          </a:p>
          <a:p>
            <a:pPr eaLnBrk="0" hangingPunct="0">
              <a:tabLst>
                <a:tab pos="177800" algn="l"/>
              </a:tabLst>
            </a:pPr>
            <a:r>
              <a:rPr lang="en-GB" sz="1600"/>
              <a:t>	</a:t>
            </a:r>
            <a:r>
              <a:rPr lang="en-GB" sz="1600">
                <a:solidFill>
                  <a:schemeClr val="accent2"/>
                </a:solidFill>
              </a:rPr>
              <a:t>public object</a:t>
            </a:r>
            <a:r>
              <a:rPr lang="en-GB" sz="1600"/>
              <a:t> </a:t>
            </a:r>
            <a:r>
              <a:rPr lang="en-GB" sz="1600" b="1"/>
              <a:t>Value</a:t>
            </a:r>
            <a:r>
              <a:rPr lang="en-GB" sz="1600"/>
              <a:t> {</a:t>
            </a:r>
            <a:r>
              <a:rPr lang="en-GB" sz="1600">
                <a:solidFill>
                  <a:schemeClr val="accent2"/>
                </a:solidFill>
              </a:rPr>
              <a:t>get</a:t>
            </a:r>
            <a:r>
              <a:rPr lang="en-GB" sz="1600"/>
              <a:t>;};</a:t>
            </a:r>
            <a:endParaRPr lang="de-DE" sz="1600"/>
          </a:p>
          <a:p>
            <a:pPr eaLnBrk="0" hangingPunct="0">
              <a:tabLst>
                <a:tab pos="177800" algn="l"/>
              </a:tabLst>
            </a:pPr>
            <a:r>
              <a:rPr lang="de-DE" sz="1600"/>
              <a:t>}</a:t>
            </a:r>
            <a:endParaRPr lang="en-GB" sz="1600"/>
          </a:p>
        </p:txBody>
      </p:sp>
      <p:sp>
        <p:nvSpPr>
          <p:cNvPr id="19461" name="Line 10"/>
          <p:cNvSpPr>
            <a:spLocks noChangeShapeType="1"/>
          </p:cNvSpPr>
          <p:nvPr/>
        </p:nvSpPr>
        <p:spPr bwMode="auto">
          <a:xfrm flipV="1">
            <a:off x="1907704" y="2276872"/>
            <a:ext cx="3456384" cy="17281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200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7" grpId="0"/>
      <p:bldP spid="23860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500" smtClean="0"/>
              <a:t>Namespace </a:t>
            </a:r>
            <a:r>
              <a:rPr lang="en-US" sz="3500" i="1" smtClean="0"/>
              <a:t>System.Collections.Generic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67544" y="908720"/>
            <a:ext cx="879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b="1" i="1">
                <a:latin typeface="Times New Roman" pitchFamily="18" charset="0"/>
              </a:rPr>
              <a:t>Classes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827584" y="1196752"/>
            <a:ext cx="2302210" cy="255672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 dirty="0"/>
              <a:t>List&lt;T&gt;</a:t>
            </a:r>
          </a:p>
          <a:p>
            <a:pPr eaLnBrk="0" hangingPunct="0"/>
            <a:r>
              <a:rPr lang="en-US" sz="1600" dirty="0" err="1"/>
              <a:t>SortedList</a:t>
            </a:r>
            <a:r>
              <a:rPr lang="en-US" sz="1600" dirty="0"/>
              <a:t>&lt;T, U&gt;</a:t>
            </a:r>
          </a:p>
          <a:p>
            <a:pPr eaLnBrk="0" hangingPunct="0"/>
            <a:r>
              <a:rPr lang="en-US" sz="1600" dirty="0"/>
              <a:t>Dictionary&lt;T, U&gt;</a:t>
            </a:r>
          </a:p>
          <a:p>
            <a:pPr eaLnBrk="0" hangingPunct="0"/>
            <a:r>
              <a:rPr lang="en-US" sz="1600" dirty="0" err="1"/>
              <a:t>SortedDictionary</a:t>
            </a:r>
            <a:r>
              <a:rPr lang="en-US" sz="1600" dirty="0"/>
              <a:t>&lt;T, U</a:t>
            </a:r>
            <a:r>
              <a:rPr lang="en-US" sz="1600" dirty="0" smtClean="0"/>
              <a:t>&gt;</a:t>
            </a:r>
          </a:p>
          <a:p>
            <a:pPr eaLnBrk="0" hangingPunct="0"/>
            <a:r>
              <a:rPr lang="en-US" sz="1600" dirty="0" smtClean="0"/>
              <a:t>Stack&lt;T</a:t>
            </a:r>
            <a:r>
              <a:rPr lang="en-US" sz="1600" dirty="0"/>
              <a:t>&gt;</a:t>
            </a:r>
          </a:p>
          <a:p>
            <a:pPr eaLnBrk="0" hangingPunct="0"/>
            <a:r>
              <a:rPr lang="en-US" sz="1600" dirty="0"/>
              <a:t>Queue&lt;T&gt;</a:t>
            </a:r>
          </a:p>
          <a:p>
            <a:pPr eaLnBrk="0" hangingPunct="0"/>
            <a:r>
              <a:rPr lang="en-US" sz="1600" dirty="0" err="1"/>
              <a:t>LinkedList</a:t>
            </a:r>
            <a:r>
              <a:rPr lang="en-US" sz="1600" dirty="0"/>
              <a:t>&lt;T&gt;</a:t>
            </a:r>
          </a:p>
          <a:p>
            <a:pPr eaLnBrk="0" hangingPunct="0"/>
            <a:r>
              <a:rPr lang="en-US" sz="1600" dirty="0" err="1"/>
              <a:t>HashSet</a:t>
            </a:r>
            <a:r>
              <a:rPr lang="en-US" sz="1600" dirty="0"/>
              <a:t>&lt;T</a:t>
            </a:r>
            <a:r>
              <a:rPr lang="en-US" sz="1600" dirty="0" smtClean="0"/>
              <a:t>&gt;</a:t>
            </a:r>
          </a:p>
          <a:p>
            <a:pPr eaLnBrk="0" hangingPunct="0"/>
            <a:endParaRPr lang="en-US" sz="1600" dirty="0" smtClean="0"/>
          </a:p>
          <a:p>
            <a:pPr eaLnBrk="0" hangingPunct="0"/>
            <a:r>
              <a:rPr lang="en-US" sz="1600" dirty="0" err="1" smtClean="0"/>
              <a:t>SortedSet</a:t>
            </a:r>
            <a:r>
              <a:rPr lang="en-US" sz="1600" dirty="0" smtClean="0"/>
              <a:t>&lt;T&gt;</a:t>
            </a:r>
            <a:endParaRPr lang="en-US" sz="1600" dirty="0"/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467544" y="3717032"/>
            <a:ext cx="1133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b="1" i="1" dirty="0">
                <a:latin typeface="Times New Roman" pitchFamily="18" charset="0"/>
              </a:rPr>
              <a:t>Interfaces</a:t>
            </a: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827584" y="4077072"/>
            <a:ext cx="2286000" cy="255672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/>
            <a:r>
              <a:rPr lang="en-US" sz="1600" dirty="0" err="1"/>
              <a:t>ICollection</a:t>
            </a:r>
            <a:r>
              <a:rPr lang="en-US" sz="1600" dirty="0"/>
              <a:t>&lt;T&gt;</a:t>
            </a:r>
          </a:p>
          <a:p>
            <a:pPr eaLnBrk="0" hangingPunct="0"/>
            <a:r>
              <a:rPr lang="en-US" sz="1600" dirty="0" err="1"/>
              <a:t>IList</a:t>
            </a:r>
            <a:r>
              <a:rPr lang="en-US" sz="1600" dirty="0"/>
              <a:t>&lt;T&gt;</a:t>
            </a:r>
          </a:p>
          <a:p>
            <a:pPr eaLnBrk="0" hangingPunct="0"/>
            <a:r>
              <a:rPr lang="en-US" sz="1600" dirty="0" err="1"/>
              <a:t>IDictionary</a:t>
            </a:r>
            <a:r>
              <a:rPr lang="en-US" sz="1600" dirty="0"/>
              <a:t>&lt;T, U</a:t>
            </a:r>
            <a:r>
              <a:rPr lang="en-US" sz="1600" dirty="0" smtClean="0"/>
              <a:t>&gt;</a:t>
            </a:r>
          </a:p>
          <a:p>
            <a:pPr eaLnBrk="0" hangingPunct="0"/>
            <a:r>
              <a:rPr lang="en-US" sz="1600" dirty="0" err="1" smtClean="0"/>
              <a:t>ISet</a:t>
            </a:r>
            <a:r>
              <a:rPr lang="en-US" sz="1600" dirty="0" smtClean="0"/>
              <a:t>&lt;T&gt;</a:t>
            </a:r>
            <a:endParaRPr lang="en-US" sz="1600" dirty="0"/>
          </a:p>
          <a:p>
            <a:pPr eaLnBrk="0" hangingPunct="0"/>
            <a:r>
              <a:rPr lang="en-US" sz="1600" dirty="0" err="1"/>
              <a:t>IEnumerable</a:t>
            </a:r>
            <a:r>
              <a:rPr lang="en-US" sz="1600" dirty="0"/>
              <a:t>&lt;T&gt;</a:t>
            </a:r>
          </a:p>
          <a:p>
            <a:pPr eaLnBrk="0" hangingPunct="0"/>
            <a:r>
              <a:rPr lang="en-US" sz="1600" dirty="0" err="1"/>
              <a:t>IEnumerator</a:t>
            </a:r>
            <a:r>
              <a:rPr lang="en-US" sz="1600" dirty="0"/>
              <a:t>&lt;T&gt;</a:t>
            </a:r>
          </a:p>
          <a:p>
            <a:pPr eaLnBrk="0" hangingPunct="0"/>
            <a:r>
              <a:rPr lang="en-US" sz="1600" dirty="0" err="1"/>
              <a:t>IComparable</a:t>
            </a:r>
            <a:r>
              <a:rPr lang="en-US" sz="1600" dirty="0"/>
              <a:t>&lt;T&gt;</a:t>
            </a:r>
          </a:p>
          <a:p>
            <a:pPr eaLnBrk="0" hangingPunct="0"/>
            <a:r>
              <a:rPr lang="en-US" sz="1600" dirty="0" err="1"/>
              <a:t>IComparer</a:t>
            </a:r>
            <a:r>
              <a:rPr lang="en-US" sz="1600" dirty="0"/>
              <a:t>&lt;T&gt;</a:t>
            </a:r>
          </a:p>
          <a:p>
            <a:pPr eaLnBrk="0" hangingPunct="0"/>
            <a:r>
              <a:rPr lang="cs-CZ" sz="1600" dirty="0" err="1"/>
              <a:t>IEquatable</a:t>
            </a:r>
            <a:r>
              <a:rPr lang="en-US" sz="1600" dirty="0"/>
              <a:t>&lt;T&gt;</a:t>
            </a:r>
          </a:p>
          <a:p>
            <a:pPr eaLnBrk="0" hangingPunct="0"/>
            <a:r>
              <a:rPr lang="en-US" sz="1600" dirty="0" err="1"/>
              <a:t>IEqualityComparer</a:t>
            </a:r>
            <a:r>
              <a:rPr lang="en-US" sz="1600" dirty="0"/>
              <a:t>&lt;T&gt;</a:t>
            </a:r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3180259" y="1182465"/>
            <a:ext cx="5519737" cy="2556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/>
            <a:r>
              <a:rPr lang="en-US" sz="1600" dirty="0">
                <a:latin typeface="Times New Roman" pitchFamily="18" charset="0"/>
              </a:rPr>
              <a:t>implemented as a reallocated T[] (corresponds to </a:t>
            </a:r>
            <a:r>
              <a:rPr lang="en-US" sz="1600" i="1" dirty="0" err="1">
                <a:latin typeface="Times New Roman" pitchFamily="18" charset="0"/>
              </a:rPr>
              <a:t>ArrayList</a:t>
            </a:r>
            <a:r>
              <a:rPr lang="en-US" sz="1600" dirty="0">
                <a:latin typeface="Times New Roman" pitchFamily="18" charset="0"/>
              </a:rPr>
              <a:t>)</a:t>
            </a:r>
          </a:p>
          <a:p>
            <a:pPr eaLnBrk="0" hangingPunct="0"/>
            <a:r>
              <a:rPr lang="en-US" sz="1600" dirty="0">
                <a:latin typeface="Times New Roman" pitchFamily="18" charset="0"/>
              </a:rPr>
              <a:t>implemented as a pair of </a:t>
            </a:r>
            <a:r>
              <a:rPr lang="en-US" sz="1600" dirty="0" err="1">
                <a:latin typeface="Times New Roman" pitchFamily="18" charset="0"/>
              </a:rPr>
              <a:t>realloc</a:t>
            </a:r>
            <a:r>
              <a:rPr lang="en-US" sz="1600" dirty="0">
                <a:latin typeface="Times New Roman" pitchFamily="18" charset="0"/>
              </a:rPr>
              <a:t>. T[], U[] (corr. to </a:t>
            </a:r>
            <a:r>
              <a:rPr lang="en-US" sz="1600" i="1" dirty="0" err="1">
                <a:latin typeface="Times New Roman" pitchFamily="18" charset="0"/>
              </a:rPr>
              <a:t>SortedList</a:t>
            </a:r>
            <a:r>
              <a:rPr lang="en-US" sz="1600" dirty="0">
                <a:latin typeface="Times New Roman" pitchFamily="18" charset="0"/>
              </a:rPr>
              <a:t>)</a:t>
            </a:r>
          </a:p>
          <a:p>
            <a:pPr eaLnBrk="0" hangingPunct="0"/>
            <a:r>
              <a:rPr lang="en-US" sz="1600" dirty="0">
                <a:latin typeface="Times New Roman" pitchFamily="18" charset="0"/>
              </a:rPr>
              <a:t>implemented as a hash </a:t>
            </a:r>
            <a:r>
              <a:rPr lang="en-US" sz="1600" dirty="0" smtClean="0">
                <a:latin typeface="Times New Roman" pitchFamily="18" charset="0"/>
              </a:rPr>
              <a:t>table in an array </a:t>
            </a:r>
            <a:r>
              <a:rPr lang="en-US" sz="1600" dirty="0">
                <a:latin typeface="Times New Roman" pitchFamily="18" charset="0"/>
              </a:rPr>
              <a:t>(</a:t>
            </a:r>
            <a:r>
              <a:rPr lang="en-US" sz="1600" dirty="0" smtClean="0">
                <a:latin typeface="Times New Roman" pitchFamily="18" charset="0"/>
              </a:rPr>
              <a:t>corr. </a:t>
            </a:r>
            <a:r>
              <a:rPr lang="en-US" sz="1600" dirty="0">
                <a:latin typeface="Times New Roman" pitchFamily="18" charset="0"/>
              </a:rPr>
              <a:t>to </a:t>
            </a:r>
            <a:r>
              <a:rPr lang="en-US" sz="1600" i="1" dirty="0" err="1">
                <a:latin typeface="Times New Roman" pitchFamily="18" charset="0"/>
              </a:rPr>
              <a:t>Hashtable</a:t>
            </a:r>
            <a:r>
              <a:rPr lang="en-US" sz="1600" dirty="0">
                <a:latin typeface="Times New Roman" pitchFamily="18" charset="0"/>
              </a:rPr>
              <a:t>)</a:t>
            </a:r>
            <a:endParaRPr lang="en-US" sz="1600" i="1" dirty="0">
              <a:latin typeface="Times New Roman" pitchFamily="18" charset="0"/>
            </a:endParaRPr>
          </a:p>
          <a:p>
            <a:pPr eaLnBrk="0" hangingPunct="0"/>
            <a:r>
              <a:rPr lang="en-US" sz="1600" dirty="0">
                <a:latin typeface="Times New Roman" pitchFamily="18" charset="0"/>
              </a:rPr>
              <a:t>implemented as a red-black </a:t>
            </a:r>
            <a:r>
              <a:rPr lang="en-US" sz="1600" dirty="0" smtClean="0">
                <a:latin typeface="Times New Roman" pitchFamily="18" charset="0"/>
              </a:rPr>
              <a:t>tree</a:t>
            </a:r>
          </a:p>
          <a:p>
            <a:pPr eaLnBrk="0" hangingPunct="0"/>
            <a:r>
              <a:rPr lang="en-US" sz="1600" dirty="0" smtClean="0">
                <a:latin typeface="Times New Roman" pitchFamily="18" charset="0"/>
              </a:rPr>
              <a:t>implemented </a:t>
            </a:r>
            <a:r>
              <a:rPr lang="en-US" sz="1600" dirty="0">
                <a:latin typeface="Times New Roman" pitchFamily="18" charset="0"/>
              </a:rPr>
              <a:t>in a reallocated T[] (corresponds to </a:t>
            </a:r>
            <a:r>
              <a:rPr lang="en-US" sz="1600" i="1" dirty="0">
                <a:latin typeface="Times New Roman" pitchFamily="18" charset="0"/>
              </a:rPr>
              <a:t>Stack</a:t>
            </a:r>
            <a:r>
              <a:rPr lang="en-US" sz="1600" dirty="0">
                <a:latin typeface="Times New Roman" pitchFamily="18" charset="0"/>
              </a:rPr>
              <a:t>)</a:t>
            </a:r>
            <a:endParaRPr lang="en-US" sz="1600" i="1" dirty="0">
              <a:latin typeface="Times New Roman" pitchFamily="18" charset="0"/>
            </a:endParaRPr>
          </a:p>
          <a:p>
            <a:pPr eaLnBrk="0" hangingPunct="0"/>
            <a:r>
              <a:rPr lang="en-US" sz="1600" dirty="0">
                <a:latin typeface="Times New Roman" pitchFamily="18" charset="0"/>
              </a:rPr>
              <a:t>implemented as a circular queue in r. T[] (corresponds to </a:t>
            </a:r>
            <a:r>
              <a:rPr lang="en-US" sz="1600" i="1" dirty="0">
                <a:latin typeface="Times New Roman" pitchFamily="18" charset="0"/>
              </a:rPr>
              <a:t>Queue</a:t>
            </a:r>
            <a:r>
              <a:rPr lang="en-US" sz="1600" dirty="0">
                <a:latin typeface="Times New Roman" pitchFamily="18" charset="0"/>
              </a:rPr>
              <a:t>)</a:t>
            </a:r>
            <a:endParaRPr lang="en-US" sz="1600" i="1" dirty="0">
              <a:latin typeface="Times New Roman" pitchFamily="18" charset="0"/>
            </a:endParaRPr>
          </a:p>
          <a:p>
            <a:pPr eaLnBrk="0" hangingPunct="0"/>
            <a:r>
              <a:rPr lang="en-US" sz="1600" dirty="0">
                <a:latin typeface="Times New Roman" pitchFamily="18" charset="0"/>
              </a:rPr>
              <a:t>doubly linked list of </a:t>
            </a:r>
            <a:r>
              <a:rPr lang="en-US" sz="1600" i="1" dirty="0" err="1">
                <a:latin typeface="Times New Roman" pitchFamily="18" charset="0"/>
              </a:rPr>
              <a:t>LinkedListNode</a:t>
            </a:r>
            <a:r>
              <a:rPr lang="en-US" sz="1600" i="1" dirty="0">
                <a:latin typeface="Times New Roman" pitchFamily="18" charset="0"/>
              </a:rPr>
              <a:t>&lt;T&gt;</a:t>
            </a:r>
            <a:r>
              <a:rPr lang="en-US" sz="1600" b="1" i="1" dirty="0">
                <a:latin typeface="Times New Roman" pitchFamily="18" charset="0"/>
              </a:rPr>
              <a:t> (new in .NET 2.0</a:t>
            </a:r>
            <a:r>
              <a:rPr lang="en-US" sz="1600" b="1" i="1" dirty="0" smtClean="0">
                <a:latin typeface="Times New Roman" pitchFamily="18" charset="0"/>
              </a:rPr>
              <a:t>)</a:t>
            </a:r>
            <a:endParaRPr lang="en-US" sz="1600" b="1" i="1" dirty="0">
              <a:latin typeface="Times New Roman" pitchFamily="18" charset="0"/>
            </a:endParaRPr>
          </a:p>
          <a:p>
            <a:pPr eaLnBrk="0" hangingPunct="0"/>
            <a:r>
              <a:rPr lang="en-US" sz="1600" dirty="0" smtClean="0">
                <a:latin typeface="Times New Roman" pitchFamily="18" charset="0"/>
              </a:rPr>
              <a:t>implemented as a hash table in an array + provides </a:t>
            </a:r>
            <a:r>
              <a:rPr lang="en-US" sz="1600" dirty="0">
                <a:latin typeface="Times New Roman" pitchFamily="18" charset="0"/>
              </a:rPr>
              <a:t>quick set operations </a:t>
            </a:r>
            <a:r>
              <a:rPr lang="en-US" sz="1600" b="1" i="1" dirty="0">
                <a:latin typeface="Times New Roman" pitchFamily="18" charset="0"/>
              </a:rPr>
              <a:t>(new in .NET </a:t>
            </a:r>
            <a:r>
              <a:rPr lang="en-US" sz="1600" b="1" i="1" dirty="0" smtClean="0">
                <a:latin typeface="Times New Roman" pitchFamily="18" charset="0"/>
              </a:rPr>
              <a:t>3.5 + implements </a:t>
            </a:r>
            <a:r>
              <a:rPr lang="en-US" sz="1600" b="1" i="1" dirty="0" err="1" smtClean="0">
                <a:latin typeface="Times New Roman" pitchFamily="18" charset="0"/>
              </a:rPr>
              <a:t>ISet</a:t>
            </a:r>
            <a:r>
              <a:rPr lang="en-US" sz="1600" b="1" i="1" dirty="0" smtClean="0">
                <a:latin typeface="Times New Roman" pitchFamily="18" charset="0"/>
              </a:rPr>
              <a:t>&lt;T&gt; in 4.0)</a:t>
            </a:r>
          </a:p>
          <a:p>
            <a:pPr eaLnBrk="0" hangingPunct="0"/>
            <a:r>
              <a:rPr lang="en-US" sz="1600" dirty="0" smtClean="0">
                <a:latin typeface="Times New Roman" pitchFamily="18" charset="0"/>
              </a:rPr>
              <a:t>implemented as a red-black tree </a:t>
            </a:r>
            <a:r>
              <a:rPr lang="en-US" sz="1600" b="1" i="1" dirty="0" smtClean="0">
                <a:latin typeface="Times New Roman" pitchFamily="18" charset="0"/>
              </a:rPr>
              <a:t>(new in .NET 4.0)</a:t>
            </a:r>
            <a:endParaRPr lang="en-US" sz="1600" i="1" dirty="0" smtClean="0">
              <a:latin typeface="Times New Roman" pitchFamily="18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288953" y="4045173"/>
            <a:ext cx="5519737" cy="107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/>
            <a:endParaRPr lang="en-US" sz="1600" dirty="0" smtClean="0">
              <a:latin typeface="Times New Roman" pitchFamily="18" charset="0"/>
            </a:endParaRPr>
          </a:p>
          <a:p>
            <a:pPr eaLnBrk="0" hangingPunct="0"/>
            <a:endParaRPr lang="en-US" sz="1600" dirty="0" smtClean="0">
              <a:latin typeface="Times New Roman" pitchFamily="18" charset="0"/>
            </a:endParaRPr>
          </a:p>
          <a:p>
            <a:pPr eaLnBrk="0" hangingPunct="0"/>
            <a:endParaRPr lang="en-US" sz="1600" dirty="0" smtClean="0">
              <a:latin typeface="Times New Roman" pitchFamily="18" charset="0"/>
            </a:endParaRPr>
          </a:p>
          <a:p>
            <a:pPr eaLnBrk="0" hangingPunct="0"/>
            <a:r>
              <a:rPr lang="en-US" sz="1600" b="1" i="1" dirty="0" smtClean="0">
                <a:latin typeface="Times New Roman" pitchFamily="18" charset="0"/>
              </a:rPr>
              <a:t>(new in .NET 4.0)</a:t>
            </a:r>
            <a:endParaRPr lang="en-US" sz="1600" i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80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Variance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402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Any Meaningful Application of the Type Below?</a:t>
            </a:r>
            <a:endParaRPr lang="en-US" sz="32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 err="1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struct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</a:t>
            </a:r>
            <a:r>
              <a:rPr lang="en-US" dirty="0">
                <a:solidFill>
                  <a:srgbClr val="2B91AF"/>
                </a:solidFill>
                <a:latin typeface="Consolas"/>
                <a:ea typeface="Times New Roman"/>
                <a:cs typeface="Times New Roman"/>
              </a:rPr>
              <a:t>X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&lt;T&gt; </a:t>
            </a:r>
            <a:r>
              <a:rPr lang="en-US" dirty="0">
                <a:solidFill>
                  <a:srgbClr val="0000FF"/>
                </a:solidFill>
                <a:latin typeface="Consolas"/>
                <a:ea typeface="Calibri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  <a:ea typeface="Calibri"/>
              </a:rPr>
              <a:t> T : </a:t>
            </a:r>
            <a:r>
              <a:rPr lang="en-US" dirty="0">
                <a:solidFill>
                  <a:srgbClr val="0000FF"/>
                </a:solidFill>
                <a:latin typeface="Consolas"/>
                <a:ea typeface="Calibri"/>
              </a:rPr>
              <a:t>class </a:t>
            </a:r>
            <a:r>
              <a:rPr lang="en-US" dirty="0" smtClean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{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	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T 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t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;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 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	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implicit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operator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T(</a:t>
            </a:r>
            <a:r>
              <a:rPr lang="en-US" dirty="0">
                <a:solidFill>
                  <a:srgbClr val="2B91AF"/>
                </a:solidFill>
                <a:latin typeface="Consolas"/>
                <a:ea typeface="Times New Roman"/>
                <a:cs typeface="Times New Roman"/>
              </a:rPr>
              <a:t>X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&lt;T&gt; x) {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		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x.t; 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	}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 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	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implicit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operator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</a:t>
            </a:r>
            <a:r>
              <a:rPr lang="en-US" dirty="0">
                <a:solidFill>
                  <a:srgbClr val="2B91AF"/>
                </a:solidFill>
                <a:latin typeface="Consolas"/>
                <a:ea typeface="Times New Roman"/>
                <a:cs typeface="Times New Roman"/>
              </a:rPr>
              <a:t>X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&lt;T&gt;(T t) {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		</a:t>
            </a:r>
            <a:r>
              <a:rPr lang="en-US" dirty="0">
                <a:solidFill>
                  <a:srgbClr val="2B91AF"/>
                </a:solidFill>
                <a:latin typeface="Consolas"/>
                <a:ea typeface="Times New Roman"/>
                <a:cs typeface="Times New Roman"/>
              </a:rPr>
              <a:t>X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&lt;T&gt; x;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		x.t = t;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		</a:t>
            </a:r>
            <a:r>
              <a:rPr lang="en-US" dirty="0">
                <a:solidFill>
                  <a:srgbClr val="0000FF"/>
                </a:solidFill>
                <a:latin typeface="Consolas"/>
                <a:ea typeface="Times New Roman"/>
                <a:cs typeface="Times New Roman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 x;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	}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/>
                <a:ea typeface="Times New Roman"/>
                <a:cs typeface="Times New Roman"/>
              </a:rPr>
              <a:t>}</a:t>
            </a:r>
            <a:endParaRPr lang="en-US" sz="40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22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784976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Sorting: </a:t>
            </a:r>
            <a:r>
              <a:rPr lang="en-GB" dirty="0" err="1" smtClean="0"/>
              <a:t>IComparable</a:t>
            </a:r>
            <a:r>
              <a:rPr lang="en-GB" dirty="0" smtClean="0"/>
              <a:t> and </a:t>
            </a:r>
            <a:r>
              <a:rPr lang="en-GB" dirty="0" err="1" smtClean="0"/>
              <a:t>IComparer</a:t>
            </a:r>
            <a:endParaRPr lang="en-GB" dirty="0" smtClean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95400"/>
            <a:ext cx="8207375" cy="5373688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400" smtClean="0"/>
              <a:t>IComparable is interface for types with order  </a:t>
            </a:r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600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600" smtClean="0"/>
              <a:t>	classes implementing IComparable are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values types like Int32, Double, DateTime, …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class Enum as base class of all enumeration types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class String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800" smtClean="0"/>
          </a:p>
          <a:p>
            <a:pPr eaLnBrk="1" hangingPunct="1">
              <a:lnSpc>
                <a:spcPct val="90000"/>
              </a:lnSpc>
            </a:pPr>
            <a:r>
              <a:rPr lang="en-GB" sz="1400" smtClean="0"/>
              <a:t>IComparer is interface for the realization of compare operators</a:t>
            </a:r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600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600" smtClean="0"/>
              <a:t>	</a:t>
            </a:r>
            <a:endParaRPr lang="en-GB" sz="1400" smtClean="0"/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971550" y="4714875"/>
            <a:ext cx="748823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355600" algn="l"/>
              </a:tabLst>
            </a:pPr>
            <a:r>
              <a:rPr lang="en-GB" sz="1200" dirty="0">
                <a:solidFill>
                  <a:srgbClr val="0033CC"/>
                </a:solidFill>
              </a:rPr>
              <a:t>public interface</a:t>
            </a:r>
            <a:r>
              <a:rPr lang="en-GB" sz="1200" dirty="0"/>
              <a:t> </a:t>
            </a:r>
            <a:r>
              <a:rPr lang="en-GB" sz="1200" b="1" dirty="0" err="1"/>
              <a:t>IComparer</a:t>
            </a:r>
            <a:r>
              <a:rPr lang="en-GB" sz="1200" dirty="0"/>
              <a:t> {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200" dirty="0"/>
              <a:t>	</a:t>
            </a:r>
            <a:r>
              <a:rPr lang="en-GB" sz="1200" dirty="0" err="1">
                <a:solidFill>
                  <a:srgbClr val="0033CC"/>
                </a:solidFill>
              </a:rPr>
              <a:t>int</a:t>
            </a:r>
            <a:r>
              <a:rPr lang="en-GB" sz="1200" dirty="0"/>
              <a:t> </a:t>
            </a:r>
            <a:r>
              <a:rPr lang="en-GB" sz="1200" b="1" dirty="0"/>
              <a:t>Compare</a:t>
            </a:r>
            <a:r>
              <a:rPr lang="en-GB" sz="1200" dirty="0"/>
              <a:t>(</a:t>
            </a:r>
            <a:r>
              <a:rPr lang="en-GB" sz="1200" dirty="0">
                <a:solidFill>
                  <a:srgbClr val="0033CC"/>
                </a:solidFill>
              </a:rPr>
              <a:t>object</a:t>
            </a:r>
            <a:r>
              <a:rPr lang="en-GB" sz="1200" dirty="0"/>
              <a:t> x, </a:t>
            </a:r>
            <a:r>
              <a:rPr lang="en-GB" sz="1200" dirty="0">
                <a:solidFill>
                  <a:srgbClr val="0033CC"/>
                </a:solidFill>
              </a:rPr>
              <a:t>object</a:t>
            </a:r>
            <a:r>
              <a:rPr lang="en-GB" sz="1200" dirty="0"/>
              <a:t> y);  </a:t>
            </a:r>
            <a:r>
              <a:rPr lang="en-GB" sz="1200" dirty="0">
                <a:solidFill>
                  <a:srgbClr val="008080"/>
                </a:solidFill>
              </a:rPr>
              <a:t>// &lt;0 if x &lt; y, 0 if x == y, &gt;0 if x &gt; y</a:t>
            </a:r>
            <a:endParaRPr lang="de-DE" sz="12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de-DE" sz="1200" dirty="0"/>
              <a:t>}</a:t>
            </a:r>
            <a:r>
              <a:rPr lang="en-GB" sz="1200" dirty="0"/>
              <a:t> </a:t>
            </a:r>
          </a:p>
          <a:p>
            <a:pPr eaLnBrk="0" hangingPunct="0">
              <a:tabLst>
                <a:tab pos="355600" algn="l"/>
              </a:tabLst>
            </a:pPr>
            <a:endParaRPr lang="en-GB" sz="1200" dirty="0"/>
          </a:p>
          <a:p>
            <a:pPr eaLnBrk="0" hangingPunct="0">
              <a:tabLst>
                <a:tab pos="355600" algn="l"/>
              </a:tabLst>
            </a:pPr>
            <a:r>
              <a:rPr lang="en-GB" sz="1200" dirty="0">
                <a:solidFill>
                  <a:srgbClr val="0033CC"/>
                </a:solidFill>
              </a:rPr>
              <a:t>public interface</a:t>
            </a:r>
            <a:r>
              <a:rPr lang="en-GB" sz="1200" dirty="0"/>
              <a:t> </a:t>
            </a:r>
            <a:r>
              <a:rPr lang="en-GB" sz="1200" b="1" dirty="0" err="1" smtClean="0"/>
              <a:t>IComparer</a:t>
            </a:r>
            <a:r>
              <a:rPr lang="en-GB" sz="1200" b="1" dirty="0" smtClean="0"/>
              <a:t>&lt;in T</a:t>
            </a:r>
            <a:r>
              <a:rPr lang="en-GB" sz="1200" b="1" dirty="0"/>
              <a:t>&gt;</a:t>
            </a:r>
            <a:r>
              <a:rPr lang="en-GB" sz="1200" dirty="0"/>
              <a:t> {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200" dirty="0"/>
              <a:t>	</a:t>
            </a:r>
            <a:r>
              <a:rPr lang="en-GB" sz="1200" dirty="0" err="1">
                <a:solidFill>
                  <a:srgbClr val="0033CC"/>
                </a:solidFill>
              </a:rPr>
              <a:t>int</a:t>
            </a:r>
            <a:r>
              <a:rPr lang="en-GB" sz="1200" dirty="0"/>
              <a:t> </a:t>
            </a:r>
            <a:r>
              <a:rPr lang="en-GB" sz="1200" b="1" dirty="0"/>
              <a:t>Compare</a:t>
            </a:r>
            <a:r>
              <a:rPr lang="en-GB" sz="1200" dirty="0"/>
              <a:t>(T x, T y);  </a:t>
            </a:r>
            <a:r>
              <a:rPr lang="en-GB" sz="1200" dirty="0">
                <a:solidFill>
                  <a:srgbClr val="008080"/>
                </a:solidFill>
              </a:rPr>
              <a:t>// &lt;0 if x &lt; y, 0 if x == y, &gt;0 if x &gt; y</a:t>
            </a:r>
            <a:endParaRPr lang="de-DE" sz="12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de-DE" sz="1200" dirty="0"/>
              <a:t>}</a:t>
            </a:r>
            <a:endParaRPr lang="en-GB" sz="1200" dirty="0"/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971550" y="1628775"/>
            <a:ext cx="748823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355600" algn="l"/>
              </a:tabLst>
            </a:pPr>
            <a:r>
              <a:rPr lang="en-GB" sz="1200" dirty="0">
                <a:solidFill>
                  <a:srgbClr val="0033CC"/>
                </a:solidFill>
              </a:rPr>
              <a:t>public interface</a:t>
            </a:r>
            <a:r>
              <a:rPr lang="en-GB" sz="1200" dirty="0"/>
              <a:t> </a:t>
            </a:r>
            <a:r>
              <a:rPr lang="en-GB" sz="1200" b="1" dirty="0" err="1"/>
              <a:t>IComparable</a:t>
            </a:r>
            <a:r>
              <a:rPr lang="en-GB" sz="1200" dirty="0"/>
              <a:t> {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200" dirty="0"/>
              <a:t>	</a:t>
            </a:r>
            <a:r>
              <a:rPr lang="en-GB" sz="1200" dirty="0" err="1">
                <a:solidFill>
                  <a:srgbClr val="0033CC"/>
                </a:solidFill>
              </a:rPr>
              <a:t>int</a:t>
            </a:r>
            <a:r>
              <a:rPr lang="en-GB" sz="1200" b="1" dirty="0"/>
              <a:t> </a:t>
            </a:r>
            <a:r>
              <a:rPr lang="en-GB" sz="1200" b="1" dirty="0" err="1"/>
              <a:t>CompareTo</a:t>
            </a:r>
            <a:r>
              <a:rPr lang="en-GB" sz="1200" dirty="0"/>
              <a:t>(</a:t>
            </a:r>
            <a:r>
              <a:rPr lang="en-GB" sz="1200" dirty="0">
                <a:solidFill>
                  <a:srgbClr val="0033CC"/>
                </a:solidFill>
              </a:rPr>
              <a:t>object</a:t>
            </a:r>
            <a:r>
              <a:rPr lang="en-GB" sz="1200" dirty="0"/>
              <a:t> </a:t>
            </a:r>
            <a:r>
              <a:rPr lang="en-GB" sz="1200" dirty="0" err="1"/>
              <a:t>obj</a:t>
            </a:r>
            <a:r>
              <a:rPr lang="en-GB" sz="1200" dirty="0"/>
              <a:t>); </a:t>
            </a:r>
            <a:r>
              <a:rPr lang="en-GB" sz="1200" dirty="0">
                <a:solidFill>
                  <a:srgbClr val="008080"/>
                </a:solidFill>
              </a:rPr>
              <a:t>// &lt;0 if this &lt;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r>
              <a:rPr lang="en-GB" sz="1200" dirty="0">
                <a:solidFill>
                  <a:srgbClr val="008080"/>
                </a:solidFill>
              </a:rPr>
              <a:t>, 0 if this ==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r>
              <a:rPr lang="en-GB" sz="1200" dirty="0">
                <a:solidFill>
                  <a:srgbClr val="008080"/>
                </a:solidFill>
              </a:rPr>
              <a:t>, &gt;0 if this &gt;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endParaRPr lang="de-DE" sz="1200" dirty="0"/>
          </a:p>
          <a:p>
            <a:pPr eaLnBrk="0" hangingPunct="0">
              <a:tabLst>
                <a:tab pos="355600" algn="l"/>
              </a:tabLst>
            </a:pPr>
            <a:r>
              <a:rPr lang="de-DE" sz="1200" dirty="0"/>
              <a:t>}</a:t>
            </a:r>
            <a:r>
              <a:rPr lang="en-GB" sz="1200" dirty="0"/>
              <a:t> </a:t>
            </a:r>
          </a:p>
          <a:p>
            <a:pPr eaLnBrk="0" hangingPunct="0">
              <a:tabLst>
                <a:tab pos="355600" algn="l"/>
              </a:tabLst>
            </a:pPr>
            <a:endParaRPr lang="en-GB" sz="1200" dirty="0"/>
          </a:p>
          <a:p>
            <a:pPr eaLnBrk="0" hangingPunct="0">
              <a:tabLst>
                <a:tab pos="355600" algn="l"/>
              </a:tabLst>
            </a:pPr>
            <a:r>
              <a:rPr lang="en-GB" sz="1200" dirty="0">
                <a:solidFill>
                  <a:srgbClr val="0033CC"/>
                </a:solidFill>
              </a:rPr>
              <a:t>public interface</a:t>
            </a:r>
            <a:r>
              <a:rPr lang="en-GB" sz="1200" dirty="0"/>
              <a:t> </a:t>
            </a:r>
            <a:r>
              <a:rPr lang="en-GB" sz="1200" b="1" dirty="0" err="1" smtClean="0"/>
              <a:t>IComparable</a:t>
            </a:r>
            <a:r>
              <a:rPr lang="en-GB" sz="1200" b="1" dirty="0" smtClean="0"/>
              <a:t>&lt;in T</a:t>
            </a:r>
            <a:r>
              <a:rPr lang="en-GB" sz="1200" b="1" dirty="0"/>
              <a:t>&gt;</a:t>
            </a:r>
            <a:r>
              <a:rPr lang="en-GB" sz="1200" dirty="0"/>
              <a:t> {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200" dirty="0"/>
              <a:t>	</a:t>
            </a:r>
            <a:r>
              <a:rPr lang="en-GB" sz="1200" dirty="0" err="1">
                <a:solidFill>
                  <a:srgbClr val="0033CC"/>
                </a:solidFill>
              </a:rPr>
              <a:t>int</a:t>
            </a:r>
            <a:r>
              <a:rPr lang="en-GB" sz="1200" b="1" dirty="0"/>
              <a:t> </a:t>
            </a:r>
            <a:r>
              <a:rPr lang="en-GB" sz="1200" b="1" dirty="0" err="1"/>
              <a:t>CompareTo</a:t>
            </a:r>
            <a:r>
              <a:rPr lang="en-GB" sz="1200" dirty="0"/>
              <a:t>(T </a:t>
            </a:r>
            <a:r>
              <a:rPr lang="en-GB" sz="1200" dirty="0" err="1"/>
              <a:t>obj</a:t>
            </a:r>
            <a:r>
              <a:rPr lang="en-GB" sz="1200" dirty="0"/>
              <a:t>); </a:t>
            </a:r>
            <a:r>
              <a:rPr lang="en-GB" sz="1200" dirty="0">
                <a:solidFill>
                  <a:srgbClr val="008080"/>
                </a:solidFill>
              </a:rPr>
              <a:t>// &lt;0 if this &lt;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r>
              <a:rPr lang="en-GB" sz="1200" dirty="0">
                <a:solidFill>
                  <a:srgbClr val="008080"/>
                </a:solidFill>
              </a:rPr>
              <a:t>, 0 if this ==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r>
              <a:rPr lang="en-GB" sz="1200" dirty="0">
                <a:solidFill>
                  <a:srgbClr val="008080"/>
                </a:solidFill>
              </a:rPr>
              <a:t>, &gt;0 if this &gt;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endParaRPr lang="de-DE" sz="1200" dirty="0"/>
          </a:p>
          <a:p>
            <a:pPr eaLnBrk="0" hangingPunct="0">
              <a:tabLst>
                <a:tab pos="355600" algn="l"/>
              </a:tabLst>
            </a:pPr>
            <a:r>
              <a:rPr lang="de-DE" sz="1200" dirty="0"/>
              <a:t>}</a:t>
            </a:r>
            <a:endParaRPr lang="en-GB" sz="1200" dirty="0"/>
          </a:p>
          <a:p>
            <a:pPr eaLnBrk="0" hangingPunct="0">
              <a:tabLst>
                <a:tab pos="355600" algn="l"/>
              </a:tabLst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5147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 autoUpdateAnimBg="0"/>
      <p:bldP spid="131076" grpId="0" animBg="1" autoUpdateAnimBg="0"/>
      <p:bldP spid="13107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971550" y="3835400"/>
            <a:ext cx="76327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>
                <a:solidFill>
                  <a:schemeClr val="accent2"/>
                </a:solidFill>
              </a:rPr>
              <a:t>interface</a:t>
            </a:r>
            <a:r>
              <a:rPr lang="en-US"/>
              <a:t> </a:t>
            </a:r>
            <a:r>
              <a:rPr lang="en-US" b="1"/>
              <a:t>IEnumerator</a:t>
            </a:r>
            <a:r>
              <a:rPr lang="en-US"/>
              <a:t> {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	</a:t>
            </a:r>
            <a:r>
              <a:rPr lang="en-US">
                <a:solidFill>
                  <a:schemeClr val="accent2"/>
                </a:solidFill>
              </a:rPr>
              <a:t>object</a:t>
            </a:r>
            <a:r>
              <a:rPr lang="en-US"/>
              <a:t> </a:t>
            </a:r>
            <a:r>
              <a:rPr lang="en-US" b="1"/>
              <a:t>Current</a:t>
            </a:r>
            <a:r>
              <a:rPr lang="en-US"/>
              <a:t> {</a:t>
            </a:r>
            <a:r>
              <a:rPr lang="en-US">
                <a:solidFill>
                  <a:schemeClr val="accent2"/>
                </a:solidFill>
              </a:rPr>
              <a:t>get</a:t>
            </a:r>
            <a:r>
              <a:rPr lang="en-US"/>
              <a:t>;}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	</a:t>
            </a:r>
            <a:r>
              <a:rPr lang="en-US">
                <a:solidFill>
                  <a:schemeClr val="accent2"/>
                </a:solidFill>
              </a:rPr>
              <a:t>bool</a:t>
            </a:r>
            <a:r>
              <a:rPr lang="en-US"/>
              <a:t> </a:t>
            </a:r>
            <a:r>
              <a:rPr lang="en-US" b="1"/>
              <a:t>MoveNext</a:t>
            </a:r>
            <a:r>
              <a:rPr lang="en-US"/>
              <a:t>();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	</a:t>
            </a:r>
            <a:r>
              <a:rPr lang="en-US">
                <a:solidFill>
                  <a:schemeClr val="accent2"/>
                </a:solidFill>
              </a:rPr>
              <a:t>void</a:t>
            </a:r>
            <a:r>
              <a:rPr lang="en-US"/>
              <a:t> </a:t>
            </a:r>
            <a:r>
              <a:rPr lang="en-US" b="1"/>
              <a:t>Reset</a:t>
            </a:r>
            <a:r>
              <a:rPr lang="en-US"/>
              <a:t>();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}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IEnumerable and IEnumerator (1)</a:t>
            </a:r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r>
              <a:rPr lang="en-US" sz="2000" dirty="0" smtClean="0"/>
              <a:t>Anything which is enumerable is represented by interface </a:t>
            </a:r>
            <a:r>
              <a:rPr lang="en-US" sz="2000" dirty="0" err="1" smtClean="0"/>
              <a:t>IEnumerable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r>
              <a:rPr lang="en-US" sz="2000" dirty="0" err="1" smtClean="0"/>
              <a:t>IEnumerator</a:t>
            </a:r>
            <a:r>
              <a:rPr lang="en-US" sz="2000" dirty="0" smtClean="0"/>
              <a:t> realizes an iterator</a:t>
            </a:r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r>
              <a:rPr lang="en-US" sz="2000" dirty="0" smtClean="0"/>
              <a:t>Also generic versions </a:t>
            </a:r>
            <a:r>
              <a:rPr lang="en-US" sz="2000" dirty="0" err="1" smtClean="0"/>
              <a:t>IEnumerable</a:t>
            </a:r>
            <a:r>
              <a:rPr lang="en-US" sz="2000" dirty="0" smtClean="0"/>
              <a:t>&lt;out T&gt; and </a:t>
            </a:r>
            <a:r>
              <a:rPr lang="en-US" sz="2000" dirty="0" err="1" smtClean="0"/>
              <a:t>IEnumerator</a:t>
            </a:r>
            <a:r>
              <a:rPr lang="en-US" sz="2000" dirty="0" smtClean="0"/>
              <a:t>&lt;out T&gt;</a:t>
            </a:r>
          </a:p>
          <a:p>
            <a:pPr>
              <a:lnSpc>
                <a:spcPct val="90000"/>
              </a:lnSpc>
              <a:tabLst>
                <a:tab pos="4398963" algn="l"/>
              </a:tabLst>
            </a:pPr>
            <a:r>
              <a:rPr lang="en-US" sz="2000" dirty="0"/>
              <a:t>Enumerator should throw an </a:t>
            </a:r>
            <a:r>
              <a:rPr lang="en-US" sz="2000" b="1" dirty="0" err="1"/>
              <a:t>InvalidOperationException</a:t>
            </a:r>
            <a:r>
              <a:rPr lang="en-US" sz="2000" dirty="0"/>
              <a:t> on concurrent modification!</a:t>
            </a:r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1600" dirty="0" smtClean="0">
              <a:solidFill>
                <a:schemeClr val="accent2"/>
              </a:solidFill>
            </a:endParaRPr>
          </a:p>
        </p:txBody>
      </p:sp>
      <p:sp>
        <p:nvSpPr>
          <p:cNvPr id="125958" name="Rectangle 6"/>
          <p:cNvSpPr>
            <a:spLocks noChangeArrowheads="1"/>
          </p:cNvSpPr>
          <p:nvPr/>
        </p:nvSpPr>
        <p:spPr bwMode="auto">
          <a:xfrm>
            <a:off x="900113" y="2049463"/>
            <a:ext cx="7632700" cy="936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>
                <a:solidFill>
                  <a:schemeClr val="accent2"/>
                </a:solidFill>
              </a:rPr>
              <a:t>interface</a:t>
            </a:r>
            <a:r>
              <a:rPr lang="en-US"/>
              <a:t> </a:t>
            </a:r>
            <a:r>
              <a:rPr lang="en-US" b="1"/>
              <a:t>IEnumerable</a:t>
            </a:r>
            <a:r>
              <a:rPr lang="en-US"/>
              <a:t> {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   	IEnumerator </a:t>
            </a:r>
            <a:r>
              <a:rPr lang="en-US" b="1"/>
              <a:t>GetEnumerator</a:t>
            </a:r>
            <a:r>
              <a:rPr lang="en-US"/>
              <a:t>(); 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}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01738" y="2379663"/>
            <a:ext cx="1439862" cy="1454150"/>
            <a:chOff x="1111" y="1570"/>
            <a:chExt cx="907" cy="908"/>
          </a:xfrm>
        </p:grpSpPr>
        <p:sp>
          <p:nvSpPr>
            <p:cNvPr id="33799" name="Line 8"/>
            <p:cNvSpPr>
              <a:spLocks noChangeShapeType="1"/>
            </p:cNvSpPr>
            <p:nvPr/>
          </p:nvSpPr>
          <p:spPr bwMode="auto">
            <a:xfrm>
              <a:off x="1565" y="1752"/>
              <a:ext cx="0" cy="72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3800" name="Rectangle 9"/>
            <p:cNvSpPr>
              <a:spLocks noChangeArrowheads="1"/>
            </p:cNvSpPr>
            <p:nvPr/>
          </p:nvSpPr>
          <p:spPr bwMode="auto">
            <a:xfrm>
              <a:off x="1111" y="1570"/>
              <a:ext cx="907" cy="182"/>
            </a:xfrm>
            <a:prstGeom prst="rect">
              <a:avLst/>
            </a:prstGeom>
            <a:solidFill>
              <a:srgbClr val="CC0000">
                <a:alpha val="16078"/>
              </a:srgbClr>
            </a:solidFill>
            <a:ln w="2857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127916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/>
      <p:bldP spid="125957" grpId="0" build="p" autoUpdateAnimBg="0"/>
      <p:bldP spid="1259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Volný tvar 47"/>
          <p:cNvSpPr/>
          <p:nvPr/>
        </p:nvSpPr>
        <p:spPr>
          <a:xfrm>
            <a:off x="255224" y="1082309"/>
            <a:ext cx="8600345" cy="4800384"/>
          </a:xfrm>
          <a:custGeom>
            <a:avLst/>
            <a:gdLst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618732 w 8600345"/>
              <a:gd name="connsiteY6" fmla="*/ 3060713 h 4800384"/>
              <a:gd name="connsiteX7" fmla="*/ 2273487 w 8600345"/>
              <a:gd name="connsiteY7" fmla="*/ 3151024 h 4800384"/>
              <a:gd name="connsiteX8" fmla="*/ 2634732 w 8600345"/>
              <a:gd name="connsiteY8" fmla="*/ 3670313 h 4800384"/>
              <a:gd name="connsiteX9" fmla="*/ 2533132 w 8600345"/>
              <a:gd name="connsiteY9" fmla="*/ 4426669 h 4800384"/>
              <a:gd name="connsiteX10" fmla="*/ 2612154 w 8600345"/>
              <a:gd name="connsiteY10" fmla="*/ 4754047 h 4800384"/>
              <a:gd name="connsiteX11" fmla="*/ 3357220 w 8600345"/>
              <a:gd name="connsiteY11" fmla="*/ 4742758 h 4800384"/>
              <a:gd name="connsiteX12" fmla="*/ 3820065 w 8600345"/>
              <a:gd name="connsiteY12" fmla="*/ 4787913 h 4800384"/>
              <a:gd name="connsiteX13" fmla="*/ 4011976 w 8600345"/>
              <a:gd name="connsiteY13" fmla="*/ 4483113 h 4800384"/>
              <a:gd name="connsiteX14" fmla="*/ 3820065 w 8600345"/>
              <a:gd name="connsiteY14" fmla="*/ 3997691 h 4800384"/>
              <a:gd name="connsiteX15" fmla="*/ 3447532 w 8600345"/>
              <a:gd name="connsiteY15" fmla="*/ 3309069 h 4800384"/>
              <a:gd name="connsiteX16" fmla="*/ 3853932 w 8600345"/>
              <a:gd name="connsiteY16" fmla="*/ 3015558 h 4800384"/>
              <a:gd name="connsiteX17" fmla="*/ 4565132 w 8600345"/>
              <a:gd name="connsiteY17" fmla="*/ 3173602 h 4800384"/>
              <a:gd name="connsiteX18" fmla="*/ 6077843 w 8600345"/>
              <a:gd name="connsiteY18" fmla="*/ 3286491 h 4800384"/>
              <a:gd name="connsiteX19" fmla="*/ 7782465 w 8600345"/>
              <a:gd name="connsiteY19" fmla="*/ 3241335 h 4800384"/>
              <a:gd name="connsiteX20" fmla="*/ 8448509 w 8600345"/>
              <a:gd name="connsiteY20" fmla="*/ 2902669 h 4800384"/>
              <a:gd name="connsiteX21" fmla="*/ 8595265 w 8600345"/>
              <a:gd name="connsiteY21" fmla="*/ 2180180 h 4800384"/>
              <a:gd name="connsiteX22" fmla="*/ 8335620 w 8600345"/>
              <a:gd name="connsiteY22" fmla="*/ 1581869 h 4800384"/>
              <a:gd name="connsiteX23" fmla="*/ 8414643 w 8600345"/>
              <a:gd name="connsiteY23" fmla="*/ 972269 h 4800384"/>
              <a:gd name="connsiteX24" fmla="*/ 8132420 w 8600345"/>
              <a:gd name="connsiteY24" fmla="*/ 554580 h 4800384"/>
              <a:gd name="connsiteX25" fmla="*/ 7059976 w 8600345"/>
              <a:gd name="connsiteY25" fmla="*/ 554580 h 4800384"/>
              <a:gd name="connsiteX26" fmla="*/ 6055265 w 8600345"/>
              <a:gd name="connsiteY26" fmla="*/ 532002 h 4800384"/>
              <a:gd name="connsiteX27" fmla="*/ 4903798 w 8600345"/>
              <a:gd name="connsiteY27" fmla="*/ 125602 h 4800384"/>
              <a:gd name="connsiteX28" fmla="*/ 3853932 w 8600345"/>
              <a:gd name="connsiteY28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675176 w 8600345"/>
              <a:gd name="connsiteY6" fmla="*/ 3139735 h 4800384"/>
              <a:gd name="connsiteX7" fmla="*/ 2273487 w 8600345"/>
              <a:gd name="connsiteY7" fmla="*/ 3151024 h 4800384"/>
              <a:gd name="connsiteX8" fmla="*/ 2634732 w 8600345"/>
              <a:gd name="connsiteY8" fmla="*/ 3670313 h 4800384"/>
              <a:gd name="connsiteX9" fmla="*/ 2533132 w 8600345"/>
              <a:gd name="connsiteY9" fmla="*/ 4426669 h 4800384"/>
              <a:gd name="connsiteX10" fmla="*/ 2612154 w 8600345"/>
              <a:gd name="connsiteY10" fmla="*/ 4754047 h 4800384"/>
              <a:gd name="connsiteX11" fmla="*/ 3357220 w 8600345"/>
              <a:gd name="connsiteY11" fmla="*/ 4742758 h 4800384"/>
              <a:gd name="connsiteX12" fmla="*/ 3820065 w 8600345"/>
              <a:gd name="connsiteY12" fmla="*/ 4787913 h 4800384"/>
              <a:gd name="connsiteX13" fmla="*/ 4011976 w 8600345"/>
              <a:gd name="connsiteY13" fmla="*/ 4483113 h 4800384"/>
              <a:gd name="connsiteX14" fmla="*/ 3820065 w 8600345"/>
              <a:gd name="connsiteY14" fmla="*/ 3997691 h 4800384"/>
              <a:gd name="connsiteX15" fmla="*/ 3447532 w 8600345"/>
              <a:gd name="connsiteY15" fmla="*/ 3309069 h 4800384"/>
              <a:gd name="connsiteX16" fmla="*/ 3853932 w 8600345"/>
              <a:gd name="connsiteY16" fmla="*/ 3015558 h 4800384"/>
              <a:gd name="connsiteX17" fmla="*/ 4565132 w 8600345"/>
              <a:gd name="connsiteY17" fmla="*/ 3173602 h 4800384"/>
              <a:gd name="connsiteX18" fmla="*/ 6077843 w 8600345"/>
              <a:gd name="connsiteY18" fmla="*/ 3286491 h 4800384"/>
              <a:gd name="connsiteX19" fmla="*/ 7782465 w 8600345"/>
              <a:gd name="connsiteY19" fmla="*/ 3241335 h 4800384"/>
              <a:gd name="connsiteX20" fmla="*/ 8448509 w 8600345"/>
              <a:gd name="connsiteY20" fmla="*/ 2902669 h 4800384"/>
              <a:gd name="connsiteX21" fmla="*/ 8595265 w 8600345"/>
              <a:gd name="connsiteY21" fmla="*/ 2180180 h 4800384"/>
              <a:gd name="connsiteX22" fmla="*/ 8335620 w 8600345"/>
              <a:gd name="connsiteY22" fmla="*/ 1581869 h 4800384"/>
              <a:gd name="connsiteX23" fmla="*/ 8414643 w 8600345"/>
              <a:gd name="connsiteY23" fmla="*/ 972269 h 4800384"/>
              <a:gd name="connsiteX24" fmla="*/ 8132420 w 8600345"/>
              <a:gd name="connsiteY24" fmla="*/ 554580 h 4800384"/>
              <a:gd name="connsiteX25" fmla="*/ 7059976 w 8600345"/>
              <a:gd name="connsiteY25" fmla="*/ 554580 h 4800384"/>
              <a:gd name="connsiteX26" fmla="*/ 6055265 w 8600345"/>
              <a:gd name="connsiteY26" fmla="*/ 532002 h 4800384"/>
              <a:gd name="connsiteX27" fmla="*/ 4903798 w 8600345"/>
              <a:gd name="connsiteY27" fmla="*/ 125602 h 4800384"/>
              <a:gd name="connsiteX28" fmla="*/ 3853932 w 8600345"/>
              <a:gd name="connsiteY28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675176 w 8600345"/>
              <a:gd name="connsiteY6" fmla="*/ 3139735 h 4800384"/>
              <a:gd name="connsiteX7" fmla="*/ 2115443 w 8600345"/>
              <a:gd name="connsiteY7" fmla="*/ 3421958 h 4800384"/>
              <a:gd name="connsiteX8" fmla="*/ 2634732 w 8600345"/>
              <a:gd name="connsiteY8" fmla="*/ 3670313 h 4800384"/>
              <a:gd name="connsiteX9" fmla="*/ 2533132 w 8600345"/>
              <a:gd name="connsiteY9" fmla="*/ 4426669 h 4800384"/>
              <a:gd name="connsiteX10" fmla="*/ 2612154 w 8600345"/>
              <a:gd name="connsiteY10" fmla="*/ 4754047 h 4800384"/>
              <a:gd name="connsiteX11" fmla="*/ 3357220 w 8600345"/>
              <a:gd name="connsiteY11" fmla="*/ 4742758 h 4800384"/>
              <a:gd name="connsiteX12" fmla="*/ 3820065 w 8600345"/>
              <a:gd name="connsiteY12" fmla="*/ 4787913 h 4800384"/>
              <a:gd name="connsiteX13" fmla="*/ 4011976 w 8600345"/>
              <a:gd name="connsiteY13" fmla="*/ 4483113 h 4800384"/>
              <a:gd name="connsiteX14" fmla="*/ 3820065 w 8600345"/>
              <a:gd name="connsiteY14" fmla="*/ 3997691 h 4800384"/>
              <a:gd name="connsiteX15" fmla="*/ 3447532 w 8600345"/>
              <a:gd name="connsiteY15" fmla="*/ 3309069 h 4800384"/>
              <a:gd name="connsiteX16" fmla="*/ 3853932 w 8600345"/>
              <a:gd name="connsiteY16" fmla="*/ 3015558 h 4800384"/>
              <a:gd name="connsiteX17" fmla="*/ 4565132 w 8600345"/>
              <a:gd name="connsiteY17" fmla="*/ 3173602 h 4800384"/>
              <a:gd name="connsiteX18" fmla="*/ 6077843 w 8600345"/>
              <a:gd name="connsiteY18" fmla="*/ 3286491 h 4800384"/>
              <a:gd name="connsiteX19" fmla="*/ 7782465 w 8600345"/>
              <a:gd name="connsiteY19" fmla="*/ 3241335 h 4800384"/>
              <a:gd name="connsiteX20" fmla="*/ 8448509 w 8600345"/>
              <a:gd name="connsiteY20" fmla="*/ 2902669 h 4800384"/>
              <a:gd name="connsiteX21" fmla="*/ 8595265 w 8600345"/>
              <a:gd name="connsiteY21" fmla="*/ 2180180 h 4800384"/>
              <a:gd name="connsiteX22" fmla="*/ 8335620 w 8600345"/>
              <a:gd name="connsiteY22" fmla="*/ 1581869 h 4800384"/>
              <a:gd name="connsiteX23" fmla="*/ 8414643 w 8600345"/>
              <a:gd name="connsiteY23" fmla="*/ 972269 h 4800384"/>
              <a:gd name="connsiteX24" fmla="*/ 8132420 w 8600345"/>
              <a:gd name="connsiteY24" fmla="*/ 554580 h 4800384"/>
              <a:gd name="connsiteX25" fmla="*/ 7059976 w 8600345"/>
              <a:gd name="connsiteY25" fmla="*/ 554580 h 4800384"/>
              <a:gd name="connsiteX26" fmla="*/ 6055265 w 8600345"/>
              <a:gd name="connsiteY26" fmla="*/ 532002 h 4800384"/>
              <a:gd name="connsiteX27" fmla="*/ 4903798 w 8600345"/>
              <a:gd name="connsiteY27" fmla="*/ 125602 h 4800384"/>
              <a:gd name="connsiteX28" fmla="*/ 3853932 w 8600345"/>
              <a:gd name="connsiteY28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675176 w 8600345"/>
              <a:gd name="connsiteY6" fmla="*/ 3139735 h 4800384"/>
              <a:gd name="connsiteX7" fmla="*/ 2115443 w 8600345"/>
              <a:gd name="connsiteY7" fmla="*/ 3421958 h 4800384"/>
              <a:gd name="connsiteX8" fmla="*/ 2318643 w 8600345"/>
              <a:gd name="connsiteY8" fmla="*/ 3794491 h 4800384"/>
              <a:gd name="connsiteX9" fmla="*/ 2533132 w 8600345"/>
              <a:gd name="connsiteY9" fmla="*/ 4426669 h 4800384"/>
              <a:gd name="connsiteX10" fmla="*/ 2612154 w 8600345"/>
              <a:gd name="connsiteY10" fmla="*/ 4754047 h 4800384"/>
              <a:gd name="connsiteX11" fmla="*/ 3357220 w 8600345"/>
              <a:gd name="connsiteY11" fmla="*/ 4742758 h 4800384"/>
              <a:gd name="connsiteX12" fmla="*/ 3820065 w 8600345"/>
              <a:gd name="connsiteY12" fmla="*/ 4787913 h 4800384"/>
              <a:gd name="connsiteX13" fmla="*/ 4011976 w 8600345"/>
              <a:gd name="connsiteY13" fmla="*/ 4483113 h 4800384"/>
              <a:gd name="connsiteX14" fmla="*/ 3820065 w 8600345"/>
              <a:gd name="connsiteY14" fmla="*/ 3997691 h 4800384"/>
              <a:gd name="connsiteX15" fmla="*/ 3447532 w 8600345"/>
              <a:gd name="connsiteY15" fmla="*/ 3309069 h 4800384"/>
              <a:gd name="connsiteX16" fmla="*/ 3853932 w 8600345"/>
              <a:gd name="connsiteY16" fmla="*/ 3015558 h 4800384"/>
              <a:gd name="connsiteX17" fmla="*/ 4565132 w 8600345"/>
              <a:gd name="connsiteY17" fmla="*/ 3173602 h 4800384"/>
              <a:gd name="connsiteX18" fmla="*/ 6077843 w 8600345"/>
              <a:gd name="connsiteY18" fmla="*/ 3286491 h 4800384"/>
              <a:gd name="connsiteX19" fmla="*/ 7782465 w 8600345"/>
              <a:gd name="connsiteY19" fmla="*/ 3241335 h 4800384"/>
              <a:gd name="connsiteX20" fmla="*/ 8448509 w 8600345"/>
              <a:gd name="connsiteY20" fmla="*/ 2902669 h 4800384"/>
              <a:gd name="connsiteX21" fmla="*/ 8595265 w 8600345"/>
              <a:gd name="connsiteY21" fmla="*/ 2180180 h 4800384"/>
              <a:gd name="connsiteX22" fmla="*/ 8335620 w 8600345"/>
              <a:gd name="connsiteY22" fmla="*/ 1581869 h 4800384"/>
              <a:gd name="connsiteX23" fmla="*/ 8414643 w 8600345"/>
              <a:gd name="connsiteY23" fmla="*/ 972269 h 4800384"/>
              <a:gd name="connsiteX24" fmla="*/ 8132420 w 8600345"/>
              <a:gd name="connsiteY24" fmla="*/ 554580 h 4800384"/>
              <a:gd name="connsiteX25" fmla="*/ 7059976 w 8600345"/>
              <a:gd name="connsiteY25" fmla="*/ 554580 h 4800384"/>
              <a:gd name="connsiteX26" fmla="*/ 6055265 w 8600345"/>
              <a:gd name="connsiteY26" fmla="*/ 532002 h 4800384"/>
              <a:gd name="connsiteX27" fmla="*/ 4903798 w 8600345"/>
              <a:gd name="connsiteY27" fmla="*/ 125602 h 4800384"/>
              <a:gd name="connsiteX28" fmla="*/ 3853932 w 8600345"/>
              <a:gd name="connsiteY28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675176 w 8600345"/>
              <a:gd name="connsiteY6" fmla="*/ 3139735 h 4800384"/>
              <a:gd name="connsiteX7" fmla="*/ 2115443 w 8600345"/>
              <a:gd name="connsiteY7" fmla="*/ 3421958 h 4800384"/>
              <a:gd name="connsiteX8" fmla="*/ 2318643 w 8600345"/>
              <a:gd name="connsiteY8" fmla="*/ 3794491 h 4800384"/>
              <a:gd name="connsiteX9" fmla="*/ 2397665 w 8600345"/>
              <a:gd name="connsiteY9" fmla="*/ 4370225 h 4800384"/>
              <a:gd name="connsiteX10" fmla="*/ 2612154 w 8600345"/>
              <a:gd name="connsiteY10" fmla="*/ 4754047 h 4800384"/>
              <a:gd name="connsiteX11" fmla="*/ 3357220 w 8600345"/>
              <a:gd name="connsiteY11" fmla="*/ 4742758 h 4800384"/>
              <a:gd name="connsiteX12" fmla="*/ 3820065 w 8600345"/>
              <a:gd name="connsiteY12" fmla="*/ 4787913 h 4800384"/>
              <a:gd name="connsiteX13" fmla="*/ 4011976 w 8600345"/>
              <a:gd name="connsiteY13" fmla="*/ 4483113 h 4800384"/>
              <a:gd name="connsiteX14" fmla="*/ 3820065 w 8600345"/>
              <a:gd name="connsiteY14" fmla="*/ 3997691 h 4800384"/>
              <a:gd name="connsiteX15" fmla="*/ 3447532 w 8600345"/>
              <a:gd name="connsiteY15" fmla="*/ 3309069 h 4800384"/>
              <a:gd name="connsiteX16" fmla="*/ 3853932 w 8600345"/>
              <a:gd name="connsiteY16" fmla="*/ 3015558 h 4800384"/>
              <a:gd name="connsiteX17" fmla="*/ 4565132 w 8600345"/>
              <a:gd name="connsiteY17" fmla="*/ 3173602 h 4800384"/>
              <a:gd name="connsiteX18" fmla="*/ 6077843 w 8600345"/>
              <a:gd name="connsiteY18" fmla="*/ 3286491 h 4800384"/>
              <a:gd name="connsiteX19" fmla="*/ 7782465 w 8600345"/>
              <a:gd name="connsiteY19" fmla="*/ 3241335 h 4800384"/>
              <a:gd name="connsiteX20" fmla="*/ 8448509 w 8600345"/>
              <a:gd name="connsiteY20" fmla="*/ 2902669 h 4800384"/>
              <a:gd name="connsiteX21" fmla="*/ 8595265 w 8600345"/>
              <a:gd name="connsiteY21" fmla="*/ 2180180 h 4800384"/>
              <a:gd name="connsiteX22" fmla="*/ 8335620 w 8600345"/>
              <a:gd name="connsiteY22" fmla="*/ 1581869 h 4800384"/>
              <a:gd name="connsiteX23" fmla="*/ 8414643 w 8600345"/>
              <a:gd name="connsiteY23" fmla="*/ 972269 h 4800384"/>
              <a:gd name="connsiteX24" fmla="*/ 8132420 w 8600345"/>
              <a:gd name="connsiteY24" fmla="*/ 554580 h 4800384"/>
              <a:gd name="connsiteX25" fmla="*/ 7059976 w 8600345"/>
              <a:gd name="connsiteY25" fmla="*/ 554580 h 4800384"/>
              <a:gd name="connsiteX26" fmla="*/ 6055265 w 8600345"/>
              <a:gd name="connsiteY26" fmla="*/ 532002 h 4800384"/>
              <a:gd name="connsiteX27" fmla="*/ 4903798 w 8600345"/>
              <a:gd name="connsiteY27" fmla="*/ 125602 h 4800384"/>
              <a:gd name="connsiteX28" fmla="*/ 3853932 w 8600345"/>
              <a:gd name="connsiteY28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675176 w 8600345"/>
              <a:gd name="connsiteY6" fmla="*/ 3139735 h 4800384"/>
              <a:gd name="connsiteX7" fmla="*/ 2115443 w 8600345"/>
              <a:gd name="connsiteY7" fmla="*/ 3421958 h 4800384"/>
              <a:gd name="connsiteX8" fmla="*/ 2318643 w 8600345"/>
              <a:gd name="connsiteY8" fmla="*/ 3794491 h 4800384"/>
              <a:gd name="connsiteX9" fmla="*/ 2363798 w 8600345"/>
              <a:gd name="connsiteY9" fmla="*/ 4370225 h 4800384"/>
              <a:gd name="connsiteX10" fmla="*/ 2612154 w 8600345"/>
              <a:gd name="connsiteY10" fmla="*/ 4754047 h 4800384"/>
              <a:gd name="connsiteX11" fmla="*/ 3357220 w 8600345"/>
              <a:gd name="connsiteY11" fmla="*/ 4742758 h 4800384"/>
              <a:gd name="connsiteX12" fmla="*/ 3820065 w 8600345"/>
              <a:gd name="connsiteY12" fmla="*/ 4787913 h 4800384"/>
              <a:gd name="connsiteX13" fmla="*/ 4011976 w 8600345"/>
              <a:gd name="connsiteY13" fmla="*/ 4483113 h 4800384"/>
              <a:gd name="connsiteX14" fmla="*/ 3820065 w 8600345"/>
              <a:gd name="connsiteY14" fmla="*/ 3997691 h 4800384"/>
              <a:gd name="connsiteX15" fmla="*/ 3447532 w 8600345"/>
              <a:gd name="connsiteY15" fmla="*/ 3309069 h 4800384"/>
              <a:gd name="connsiteX16" fmla="*/ 3853932 w 8600345"/>
              <a:gd name="connsiteY16" fmla="*/ 3015558 h 4800384"/>
              <a:gd name="connsiteX17" fmla="*/ 4565132 w 8600345"/>
              <a:gd name="connsiteY17" fmla="*/ 3173602 h 4800384"/>
              <a:gd name="connsiteX18" fmla="*/ 6077843 w 8600345"/>
              <a:gd name="connsiteY18" fmla="*/ 3286491 h 4800384"/>
              <a:gd name="connsiteX19" fmla="*/ 7782465 w 8600345"/>
              <a:gd name="connsiteY19" fmla="*/ 3241335 h 4800384"/>
              <a:gd name="connsiteX20" fmla="*/ 8448509 w 8600345"/>
              <a:gd name="connsiteY20" fmla="*/ 2902669 h 4800384"/>
              <a:gd name="connsiteX21" fmla="*/ 8595265 w 8600345"/>
              <a:gd name="connsiteY21" fmla="*/ 2180180 h 4800384"/>
              <a:gd name="connsiteX22" fmla="*/ 8335620 w 8600345"/>
              <a:gd name="connsiteY22" fmla="*/ 1581869 h 4800384"/>
              <a:gd name="connsiteX23" fmla="*/ 8414643 w 8600345"/>
              <a:gd name="connsiteY23" fmla="*/ 972269 h 4800384"/>
              <a:gd name="connsiteX24" fmla="*/ 8132420 w 8600345"/>
              <a:gd name="connsiteY24" fmla="*/ 554580 h 4800384"/>
              <a:gd name="connsiteX25" fmla="*/ 7059976 w 8600345"/>
              <a:gd name="connsiteY25" fmla="*/ 554580 h 4800384"/>
              <a:gd name="connsiteX26" fmla="*/ 6055265 w 8600345"/>
              <a:gd name="connsiteY26" fmla="*/ 532002 h 4800384"/>
              <a:gd name="connsiteX27" fmla="*/ 4903798 w 8600345"/>
              <a:gd name="connsiteY27" fmla="*/ 125602 h 4800384"/>
              <a:gd name="connsiteX28" fmla="*/ 3853932 w 8600345"/>
              <a:gd name="connsiteY28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675176 w 8600345"/>
              <a:gd name="connsiteY6" fmla="*/ 3139735 h 4800384"/>
              <a:gd name="connsiteX7" fmla="*/ 2115443 w 8600345"/>
              <a:gd name="connsiteY7" fmla="*/ 3421958 h 4800384"/>
              <a:gd name="connsiteX8" fmla="*/ 2250910 w 8600345"/>
              <a:gd name="connsiteY8" fmla="*/ 3794491 h 4800384"/>
              <a:gd name="connsiteX9" fmla="*/ 2363798 w 8600345"/>
              <a:gd name="connsiteY9" fmla="*/ 4370225 h 4800384"/>
              <a:gd name="connsiteX10" fmla="*/ 2612154 w 8600345"/>
              <a:gd name="connsiteY10" fmla="*/ 4754047 h 4800384"/>
              <a:gd name="connsiteX11" fmla="*/ 3357220 w 8600345"/>
              <a:gd name="connsiteY11" fmla="*/ 4742758 h 4800384"/>
              <a:gd name="connsiteX12" fmla="*/ 3820065 w 8600345"/>
              <a:gd name="connsiteY12" fmla="*/ 4787913 h 4800384"/>
              <a:gd name="connsiteX13" fmla="*/ 4011976 w 8600345"/>
              <a:gd name="connsiteY13" fmla="*/ 4483113 h 4800384"/>
              <a:gd name="connsiteX14" fmla="*/ 3820065 w 8600345"/>
              <a:gd name="connsiteY14" fmla="*/ 3997691 h 4800384"/>
              <a:gd name="connsiteX15" fmla="*/ 3447532 w 8600345"/>
              <a:gd name="connsiteY15" fmla="*/ 3309069 h 4800384"/>
              <a:gd name="connsiteX16" fmla="*/ 3853932 w 8600345"/>
              <a:gd name="connsiteY16" fmla="*/ 3015558 h 4800384"/>
              <a:gd name="connsiteX17" fmla="*/ 4565132 w 8600345"/>
              <a:gd name="connsiteY17" fmla="*/ 3173602 h 4800384"/>
              <a:gd name="connsiteX18" fmla="*/ 6077843 w 8600345"/>
              <a:gd name="connsiteY18" fmla="*/ 3286491 h 4800384"/>
              <a:gd name="connsiteX19" fmla="*/ 7782465 w 8600345"/>
              <a:gd name="connsiteY19" fmla="*/ 3241335 h 4800384"/>
              <a:gd name="connsiteX20" fmla="*/ 8448509 w 8600345"/>
              <a:gd name="connsiteY20" fmla="*/ 2902669 h 4800384"/>
              <a:gd name="connsiteX21" fmla="*/ 8595265 w 8600345"/>
              <a:gd name="connsiteY21" fmla="*/ 2180180 h 4800384"/>
              <a:gd name="connsiteX22" fmla="*/ 8335620 w 8600345"/>
              <a:gd name="connsiteY22" fmla="*/ 1581869 h 4800384"/>
              <a:gd name="connsiteX23" fmla="*/ 8414643 w 8600345"/>
              <a:gd name="connsiteY23" fmla="*/ 972269 h 4800384"/>
              <a:gd name="connsiteX24" fmla="*/ 8132420 w 8600345"/>
              <a:gd name="connsiteY24" fmla="*/ 554580 h 4800384"/>
              <a:gd name="connsiteX25" fmla="*/ 7059976 w 8600345"/>
              <a:gd name="connsiteY25" fmla="*/ 554580 h 4800384"/>
              <a:gd name="connsiteX26" fmla="*/ 6055265 w 8600345"/>
              <a:gd name="connsiteY26" fmla="*/ 532002 h 4800384"/>
              <a:gd name="connsiteX27" fmla="*/ 4903798 w 8600345"/>
              <a:gd name="connsiteY27" fmla="*/ 125602 h 4800384"/>
              <a:gd name="connsiteX28" fmla="*/ 3853932 w 8600345"/>
              <a:gd name="connsiteY28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675176 w 8600345"/>
              <a:gd name="connsiteY6" fmla="*/ 3139735 h 4800384"/>
              <a:gd name="connsiteX7" fmla="*/ 2036421 w 8600345"/>
              <a:gd name="connsiteY7" fmla="*/ 3410669 h 4800384"/>
              <a:gd name="connsiteX8" fmla="*/ 2250910 w 8600345"/>
              <a:gd name="connsiteY8" fmla="*/ 3794491 h 4800384"/>
              <a:gd name="connsiteX9" fmla="*/ 2363798 w 8600345"/>
              <a:gd name="connsiteY9" fmla="*/ 4370225 h 4800384"/>
              <a:gd name="connsiteX10" fmla="*/ 2612154 w 8600345"/>
              <a:gd name="connsiteY10" fmla="*/ 4754047 h 4800384"/>
              <a:gd name="connsiteX11" fmla="*/ 3357220 w 8600345"/>
              <a:gd name="connsiteY11" fmla="*/ 4742758 h 4800384"/>
              <a:gd name="connsiteX12" fmla="*/ 3820065 w 8600345"/>
              <a:gd name="connsiteY12" fmla="*/ 4787913 h 4800384"/>
              <a:gd name="connsiteX13" fmla="*/ 4011976 w 8600345"/>
              <a:gd name="connsiteY13" fmla="*/ 4483113 h 4800384"/>
              <a:gd name="connsiteX14" fmla="*/ 3820065 w 8600345"/>
              <a:gd name="connsiteY14" fmla="*/ 3997691 h 4800384"/>
              <a:gd name="connsiteX15" fmla="*/ 3447532 w 8600345"/>
              <a:gd name="connsiteY15" fmla="*/ 3309069 h 4800384"/>
              <a:gd name="connsiteX16" fmla="*/ 3853932 w 8600345"/>
              <a:gd name="connsiteY16" fmla="*/ 3015558 h 4800384"/>
              <a:gd name="connsiteX17" fmla="*/ 4565132 w 8600345"/>
              <a:gd name="connsiteY17" fmla="*/ 3173602 h 4800384"/>
              <a:gd name="connsiteX18" fmla="*/ 6077843 w 8600345"/>
              <a:gd name="connsiteY18" fmla="*/ 3286491 h 4800384"/>
              <a:gd name="connsiteX19" fmla="*/ 7782465 w 8600345"/>
              <a:gd name="connsiteY19" fmla="*/ 3241335 h 4800384"/>
              <a:gd name="connsiteX20" fmla="*/ 8448509 w 8600345"/>
              <a:gd name="connsiteY20" fmla="*/ 2902669 h 4800384"/>
              <a:gd name="connsiteX21" fmla="*/ 8595265 w 8600345"/>
              <a:gd name="connsiteY21" fmla="*/ 2180180 h 4800384"/>
              <a:gd name="connsiteX22" fmla="*/ 8335620 w 8600345"/>
              <a:gd name="connsiteY22" fmla="*/ 1581869 h 4800384"/>
              <a:gd name="connsiteX23" fmla="*/ 8414643 w 8600345"/>
              <a:gd name="connsiteY23" fmla="*/ 972269 h 4800384"/>
              <a:gd name="connsiteX24" fmla="*/ 8132420 w 8600345"/>
              <a:gd name="connsiteY24" fmla="*/ 554580 h 4800384"/>
              <a:gd name="connsiteX25" fmla="*/ 7059976 w 8600345"/>
              <a:gd name="connsiteY25" fmla="*/ 554580 h 4800384"/>
              <a:gd name="connsiteX26" fmla="*/ 6055265 w 8600345"/>
              <a:gd name="connsiteY26" fmla="*/ 532002 h 4800384"/>
              <a:gd name="connsiteX27" fmla="*/ 4903798 w 8600345"/>
              <a:gd name="connsiteY27" fmla="*/ 125602 h 4800384"/>
              <a:gd name="connsiteX28" fmla="*/ 3853932 w 8600345"/>
              <a:gd name="connsiteY28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675176 w 8600345"/>
              <a:gd name="connsiteY6" fmla="*/ 3139735 h 4800384"/>
              <a:gd name="connsiteX7" fmla="*/ 2250910 w 8600345"/>
              <a:gd name="connsiteY7" fmla="*/ 3794491 h 4800384"/>
              <a:gd name="connsiteX8" fmla="*/ 2363798 w 8600345"/>
              <a:gd name="connsiteY8" fmla="*/ 4370225 h 4800384"/>
              <a:gd name="connsiteX9" fmla="*/ 2612154 w 8600345"/>
              <a:gd name="connsiteY9" fmla="*/ 4754047 h 4800384"/>
              <a:gd name="connsiteX10" fmla="*/ 3357220 w 8600345"/>
              <a:gd name="connsiteY10" fmla="*/ 4742758 h 4800384"/>
              <a:gd name="connsiteX11" fmla="*/ 3820065 w 8600345"/>
              <a:gd name="connsiteY11" fmla="*/ 4787913 h 4800384"/>
              <a:gd name="connsiteX12" fmla="*/ 4011976 w 8600345"/>
              <a:gd name="connsiteY12" fmla="*/ 4483113 h 4800384"/>
              <a:gd name="connsiteX13" fmla="*/ 3820065 w 8600345"/>
              <a:gd name="connsiteY13" fmla="*/ 3997691 h 4800384"/>
              <a:gd name="connsiteX14" fmla="*/ 3447532 w 8600345"/>
              <a:gd name="connsiteY14" fmla="*/ 3309069 h 4800384"/>
              <a:gd name="connsiteX15" fmla="*/ 3853932 w 8600345"/>
              <a:gd name="connsiteY15" fmla="*/ 3015558 h 4800384"/>
              <a:gd name="connsiteX16" fmla="*/ 4565132 w 8600345"/>
              <a:gd name="connsiteY16" fmla="*/ 3173602 h 4800384"/>
              <a:gd name="connsiteX17" fmla="*/ 6077843 w 8600345"/>
              <a:gd name="connsiteY17" fmla="*/ 3286491 h 4800384"/>
              <a:gd name="connsiteX18" fmla="*/ 7782465 w 8600345"/>
              <a:gd name="connsiteY18" fmla="*/ 3241335 h 4800384"/>
              <a:gd name="connsiteX19" fmla="*/ 8448509 w 8600345"/>
              <a:gd name="connsiteY19" fmla="*/ 2902669 h 4800384"/>
              <a:gd name="connsiteX20" fmla="*/ 8595265 w 8600345"/>
              <a:gd name="connsiteY20" fmla="*/ 2180180 h 4800384"/>
              <a:gd name="connsiteX21" fmla="*/ 8335620 w 8600345"/>
              <a:gd name="connsiteY21" fmla="*/ 1581869 h 4800384"/>
              <a:gd name="connsiteX22" fmla="*/ 8414643 w 8600345"/>
              <a:gd name="connsiteY22" fmla="*/ 972269 h 4800384"/>
              <a:gd name="connsiteX23" fmla="*/ 8132420 w 8600345"/>
              <a:gd name="connsiteY23" fmla="*/ 554580 h 4800384"/>
              <a:gd name="connsiteX24" fmla="*/ 7059976 w 8600345"/>
              <a:gd name="connsiteY24" fmla="*/ 554580 h 4800384"/>
              <a:gd name="connsiteX25" fmla="*/ 6055265 w 8600345"/>
              <a:gd name="connsiteY25" fmla="*/ 532002 h 4800384"/>
              <a:gd name="connsiteX26" fmla="*/ 4903798 w 8600345"/>
              <a:gd name="connsiteY26" fmla="*/ 125602 h 4800384"/>
              <a:gd name="connsiteX27" fmla="*/ 3853932 w 8600345"/>
              <a:gd name="connsiteY27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754199 w 8600345"/>
              <a:gd name="connsiteY6" fmla="*/ 3173601 h 4800384"/>
              <a:gd name="connsiteX7" fmla="*/ 2250910 w 8600345"/>
              <a:gd name="connsiteY7" fmla="*/ 3794491 h 4800384"/>
              <a:gd name="connsiteX8" fmla="*/ 2363798 w 8600345"/>
              <a:gd name="connsiteY8" fmla="*/ 4370225 h 4800384"/>
              <a:gd name="connsiteX9" fmla="*/ 2612154 w 8600345"/>
              <a:gd name="connsiteY9" fmla="*/ 4754047 h 4800384"/>
              <a:gd name="connsiteX10" fmla="*/ 3357220 w 8600345"/>
              <a:gd name="connsiteY10" fmla="*/ 4742758 h 4800384"/>
              <a:gd name="connsiteX11" fmla="*/ 3820065 w 8600345"/>
              <a:gd name="connsiteY11" fmla="*/ 4787913 h 4800384"/>
              <a:gd name="connsiteX12" fmla="*/ 4011976 w 8600345"/>
              <a:gd name="connsiteY12" fmla="*/ 4483113 h 4800384"/>
              <a:gd name="connsiteX13" fmla="*/ 3820065 w 8600345"/>
              <a:gd name="connsiteY13" fmla="*/ 3997691 h 4800384"/>
              <a:gd name="connsiteX14" fmla="*/ 3447532 w 8600345"/>
              <a:gd name="connsiteY14" fmla="*/ 3309069 h 4800384"/>
              <a:gd name="connsiteX15" fmla="*/ 3853932 w 8600345"/>
              <a:gd name="connsiteY15" fmla="*/ 3015558 h 4800384"/>
              <a:gd name="connsiteX16" fmla="*/ 4565132 w 8600345"/>
              <a:gd name="connsiteY16" fmla="*/ 3173602 h 4800384"/>
              <a:gd name="connsiteX17" fmla="*/ 6077843 w 8600345"/>
              <a:gd name="connsiteY17" fmla="*/ 3286491 h 4800384"/>
              <a:gd name="connsiteX18" fmla="*/ 7782465 w 8600345"/>
              <a:gd name="connsiteY18" fmla="*/ 3241335 h 4800384"/>
              <a:gd name="connsiteX19" fmla="*/ 8448509 w 8600345"/>
              <a:gd name="connsiteY19" fmla="*/ 2902669 h 4800384"/>
              <a:gd name="connsiteX20" fmla="*/ 8595265 w 8600345"/>
              <a:gd name="connsiteY20" fmla="*/ 2180180 h 4800384"/>
              <a:gd name="connsiteX21" fmla="*/ 8335620 w 8600345"/>
              <a:gd name="connsiteY21" fmla="*/ 1581869 h 4800384"/>
              <a:gd name="connsiteX22" fmla="*/ 8414643 w 8600345"/>
              <a:gd name="connsiteY22" fmla="*/ 972269 h 4800384"/>
              <a:gd name="connsiteX23" fmla="*/ 8132420 w 8600345"/>
              <a:gd name="connsiteY23" fmla="*/ 554580 h 4800384"/>
              <a:gd name="connsiteX24" fmla="*/ 7059976 w 8600345"/>
              <a:gd name="connsiteY24" fmla="*/ 554580 h 4800384"/>
              <a:gd name="connsiteX25" fmla="*/ 6055265 w 8600345"/>
              <a:gd name="connsiteY25" fmla="*/ 532002 h 4800384"/>
              <a:gd name="connsiteX26" fmla="*/ 4903798 w 8600345"/>
              <a:gd name="connsiteY26" fmla="*/ 125602 h 4800384"/>
              <a:gd name="connsiteX27" fmla="*/ 3853932 w 8600345"/>
              <a:gd name="connsiteY27" fmla="*/ 1424 h 4800384"/>
              <a:gd name="connsiteX0" fmla="*/ 3853932 w 8600345"/>
              <a:gd name="connsiteY0" fmla="*/ 1424 h 4800384"/>
              <a:gd name="connsiteX1" fmla="*/ 3063709 w 8600345"/>
              <a:gd name="connsiteY1" fmla="*/ 159469 h 4800384"/>
              <a:gd name="connsiteX2" fmla="*/ 2476687 w 8600345"/>
              <a:gd name="connsiteY2" fmla="*/ 1209335 h 4800384"/>
              <a:gd name="connsiteX3" fmla="*/ 433398 w 8600345"/>
              <a:gd name="connsiteY3" fmla="*/ 2022135 h 4800384"/>
              <a:gd name="connsiteX4" fmla="*/ 4420 w 8600345"/>
              <a:gd name="connsiteY4" fmla="*/ 2631735 h 4800384"/>
              <a:gd name="connsiteX5" fmla="*/ 557576 w 8600345"/>
              <a:gd name="connsiteY5" fmla="*/ 3049424 h 4800384"/>
              <a:gd name="connsiteX6" fmla="*/ 1754199 w 8600345"/>
              <a:gd name="connsiteY6" fmla="*/ 3173601 h 4800384"/>
              <a:gd name="connsiteX7" fmla="*/ 2239622 w 8600345"/>
              <a:gd name="connsiteY7" fmla="*/ 3715469 h 4800384"/>
              <a:gd name="connsiteX8" fmla="*/ 2363798 w 8600345"/>
              <a:gd name="connsiteY8" fmla="*/ 4370225 h 4800384"/>
              <a:gd name="connsiteX9" fmla="*/ 2612154 w 8600345"/>
              <a:gd name="connsiteY9" fmla="*/ 4754047 h 4800384"/>
              <a:gd name="connsiteX10" fmla="*/ 3357220 w 8600345"/>
              <a:gd name="connsiteY10" fmla="*/ 4742758 h 4800384"/>
              <a:gd name="connsiteX11" fmla="*/ 3820065 w 8600345"/>
              <a:gd name="connsiteY11" fmla="*/ 4787913 h 4800384"/>
              <a:gd name="connsiteX12" fmla="*/ 4011976 w 8600345"/>
              <a:gd name="connsiteY12" fmla="*/ 4483113 h 4800384"/>
              <a:gd name="connsiteX13" fmla="*/ 3820065 w 8600345"/>
              <a:gd name="connsiteY13" fmla="*/ 3997691 h 4800384"/>
              <a:gd name="connsiteX14" fmla="*/ 3447532 w 8600345"/>
              <a:gd name="connsiteY14" fmla="*/ 3309069 h 4800384"/>
              <a:gd name="connsiteX15" fmla="*/ 3853932 w 8600345"/>
              <a:gd name="connsiteY15" fmla="*/ 3015558 h 4800384"/>
              <a:gd name="connsiteX16" fmla="*/ 4565132 w 8600345"/>
              <a:gd name="connsiteY16" fmla="*/ 3173602 h 4800384"/>
              <a:gd name="connsiteX17" fmla="*/ 6077843 w 8600345"/>
              <a:gd name="connsiteY17" fmla="*/ 3286491 h 4800384"/>
              <a:gd name="connsiteX18" fmla="*/ 7782465 w 8600345"/>
              <a:gd name="connsiteY18" fmla="*/ 3241335 h 4800384"/>
              <a:gd name="connsiteX19" fmla="*/ 8448509 w 8600345"/>
              <a:gd name="connsiteY19" fmla="*/ 2902669 h 4800384"/>
              <a:gd name="connsiteX20" fmla="*/ 8595265 w 8600345"/>
              <a:gd name="connsiteY20" fmla="*/ 2180180 h 4800384"/>
              <a:gd name="connsiteX21" fmla="*/ 8335620 w 8600345"/>
              <a:gd name="connsiteY21" fmla="*/ 1581869 h 4800384"/>
              <a:gd name="connsiteX22" fmla="*/ 8414643 w 8600345"/>
              <a:gd name="connsiteY22" fmla="*/ 972269 h 4800384"/>
              <a:gd name="connsiteX23" fmla="*/ 8132420 w 8600345"/>
              <a:gd name="connsiteY23" fmla="*/ 554580 h 4800384"/>
              <a:gd name="connsiteX24" fmla="*/ 7059976 w 8600345"/>
              <a:gd name="connsiteY24" fmla="*/ 554580 h 4800384"/>
              <a:gd name="connsiteX25" fmla="*/ 6055265 w 8600345"/>
              <a:gd name="connsiteY25" fmla="*/ 532002 h 4800384"/>
              <a:gd name="connsiteX26" fmla="*/ 4903798 w 8600345"/>
              <a:gd name="connsiteY26" fmla="*/ 125602 h 4800384"/>
              <a:gd name="connsiteX27" fmla="*/ 3853932 w 8600345"/>
              <a:gd name="connsiteY27" fmla="*/ 1424 h 480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600345" h="4800384">
                <a:moveTo>
                  <a:pt x="3853932" y="1424"/>
                </a:moveTo>
                <a:cubicBezTo>
                  <a:pt x="3547251" y="7068"/>
                  <a:pt x="3293250" y="-41850"/>
                  <a:pt x="3063709" y="159469"/>
                </a:cubicBezTo>
                <a:cubicBezTo>
                  <a:pt x="2834168" y="360788"/>
                  <a:pt x="2915072" y="898891"/>
                  <a:pt x="2476687" y="1209335"/>
                </a:cubicBezTo>
                <a:cubicBezTo>
                  <a:pt x="2038302" y="1519779"/>
                  <a:pt x="845442" y="1785068"/>
                  <a:pt x="433398" y="2022135"/>
                </a:cubicBezTo>
                <a:cubicBezTo>
                  <a:pt x="21354" y="2259202"/>
                  <a:pt x="-16276" y="2460520"/>
                  <a:pt x="4420" y="2631735"/>
                </a:cubicBezTo>
                <a:cubicBezTo>
                  <a:pt x="25116" y="2802950"/>
                  <a:pt x="265946" y="2959113"/>
                  <a:pt x="557576" y="3049424"/>
                </a:cubicBezTo>
                <a:cubicBezTo>
                  <a:pt x="849206" y="3139735"/>
                  <a:pt x="1473858" y="3062594"/>
                  <a:pt x="1754199" y="3173601"/>
                </a:cubicBezTo>
                <a:cubicBezTo>
                  <a:pt x="2034540" y="3284608"/>
                  <a:pt x="2138022" y="3516032"/>
                  <a:pt x="2239622" y="3715469"/>
                </a:cubicBezTo>
                <a:cubicBezTo>
                  <a:pt x="2341222" y="3914906"/>
                  <a:pt x="2301709" y="4197129"/>
                  <a:pt x="2363798" y="4370225"/>
                </a:cubicBezTo>
                <a:cubicBezTo>
                  <a:pt x="2425887" y="4543321"/>
                  <a:pt x="2446584" y="4691958"/>
                  <a:pt x="2612154" y="4754047"/>
                </a:cubicBezTo>
                <a:cubicBezTo>
                  <a:pt x="2777724" y="4816136"/>
                  <a:pt x="3155902" y="4737114"/>
                  <a:pt x="3357220" y="4742758"/>
                </a:cubicBezTo>
                <a:cubicBezTo>
                  <a:pt x="3558538" y="4748402"/>
                  <a:pt x="3710939" y="4831187"/>
                  <a:pt x="3820065" y="4787913"/>
                </a:cubicBezTo>
                <a:cubicBezTo>
                  <a:pt x="3929191" y="4744639"/>
                  <a:pt x="4011976" y="4614817"/>
                  <a:pt x="4011976" y="4483113"/>
                </a:cubicBezTo>
                <a:cubicBezTo>
                  <a:pt x="4011976" y="4351409"/>
                  <a:pt x="3914139" y="4193365"/>
                  <a:pt x="3820065" y="3997691"/>
                </a:cubicBezTo>
                <a:cubicBezTo>
                  <a:pt x="3725991" y="3802017"/>
                  <a:pt x="3441888" y="3472758"/>
                  <a:pt x="3447532" y="3309069"/>
                </a:cubicBezTo>
                <a:cubicBezTo>
                  <a:pt x="3453176" y="3145380"/>
                  <a:pt x="3667665" y="3038136"/>
                  <a:pt x="3853932" y="3015558"/>
                </a:cubicBezTo>
                <a:cubicBezTo>
                  <a:pt x="4040199" y="2992980"/>
                  <a:pt x="4194480" y="3128447"/>
                  <a:pt x="4565132" y="3173602"/>
                </a:cubicBezTo>
                <a:cubicBezTo>
                  <a:pt x="4935784" y="3218757"/>
                  <a:pt x="5541621" y="3275202"/>
                  <a:pt x="6077843" y="3286491"/>
                </a:cubicBezTo>
                <a:cubicBezTo>
                  <a:pt x="6614065" y="3297780"/>
                  <a:pt x="7387354" y="3305305"/>
                  <a:pt x="7782465" y="3241335"/>
                </a:cubicBezTo>
                <a:cubicBezTo>
                  <a:pt x="8177576" y="3177365"/>
                  <a:pt x="8313042" y="3079528"/>
                  <a:pt x="8448509" y="2902669"/>
                </a:cubicBezTo>
                <a:cubicBezTo>
                  <a:pt x="8583976" y="2725810"/>
                  <a:pt x="8614080" y="2400313"/>
                  <a:pt x="8595265" y="2180180"/>
                </a:cubicBezTo>
                <a:cubicBezTo>
                  <a:pt x="8576450" y="1960047"/>
                  <a:pt x="8365724" y="1783187"/>
                  <a:pt x="8335620" y="1581869"/>
                </a:cubicBezTo>
                <a:cubicBezTo>
                  <a:pt x="8305516" y="1380551"/>
                  <a:pt x="8448510" y="1143484"/>
                  <a:pt x="8414643" y="972269"/>
                </a:cubicBezTo>
                <a:cubicBezTo>
                  <a:pt x="8380776" y="801054"/>
                  <a:pt x="8358198" y="624195"/>
                  <a:pt x="8132420" y="554580"/>
                </a:cubicBezTo>
                <a:cubicBezTo>
                  <a:pt x="7906642" y="484965"/>
                  <a:pt x="7406168" y="558343"/>
                  <a:pt x="7059976" y="554580"/>
                </a:cubicBezTo>
                <a:cubicBezTo>
                  <a:pt x="6713784" y="550817"/>
                  <a:pt x="6414628" y="603498"/>
                  <a:pt x="6055265" y="532002"/>
                </a:cubicBezTo>
                <a:cubicBezTo>
                  <a:pt x="5695902" y="460506"/>
                  <a:pt x="5274450" y="215913"/>
                  <a:pt x="4903798" y="125602"/>
                </a:cubicBezTo>
                <a:cubicBezTo>
                  <a:pt x="4533146" y="35291"/>
                  <a:pt x="4160613" y="-4220"/>
                  <a:pt x="3853932" y="1424"/>
                </a:cubicBez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7" name="Volný tvar 46"/>
          <p:cNvSpPr/>
          <p:nvPr/>
        </p:nvSpPr>
        <p:spPr>
          <a:xfrm>
            <a:off x="154167" y="4316290"/>
            <a:ext cx="8060869" cy="2253843"/>
          </a:xfrm>
          <a:custGeom>
            <a:avLst/>
            <a:gdLst>
              <a:gd name="connsiteX0" fmla="*/ 1146711 w 8063525"/>
              <a:gd name="connsiteY0" fmla="*/ 20185 h 2289251"/>
              <a:gd name="connsiteX1" fmla="*/ 570978 w 8063525"/>
              <a:gd name="connsiteY1" fmla="*/ 20185 h 2289251"/>
              <a:gd name="connsiteX2" fmla="*/ 221022 w 8063525"/>
              <a:gd name="connsiteY2" fmla="*/ 268540 h 2289251"/>
              <a:gd name="connsiteX3" fmla="*/ 40400 w 8063525"/>
              <a:gd name="connsiteY3" fmla="*/ 1194229 h 2289251"/>
              <a:gd name="connsiteX4" fmla="*/ 119422 w 8063525"/>
              <a:gd name="connsiteY4" fmla="*/ 2074762 h 2289251"/>
              <a:gd name="connsiteX5" fmla="*/ 1214445 w 8063525"/>
              <a:gd name="connsiteY5" fmla="*/ 2289251 h 2289251"/>
              <a:gd name="connsiteX6" fmla="*/ 2885200 w 8063525"/>
              <a:gd name="connsiteY6" fmla="*/ 2210229 h 2289251"/>
              <a:gd name="connsiteX7" fmla="*/ 6904045 w 8063525"/>
              <a:gd name="connsiteY7" fmla="*/ 2029607 h 2289251"/>
              <a:gd name="connsiteX8" fmla="*/ 7976489 w 8063525"/>
              <a:gd name="connsiteY8" fmla="*/ 1295829 h 2289251"/>
              <a:gd name="connsiteX9" fmla="*/ 5075245 w 8063525"/>
              <a:gd name="connsiteY9" fmla="*/ 313696 h 2289251"/>
              <a:gd name="connsiteX10" fmla="*/ 4014089 w 8063525"/>
              <a:gd name="connsiteY10" fmla="*/ 200807 h 2289251"/>
              <a:gd name="connsiteX11" fmla="*/ 4251156 w 8063525"/>
              <a:gd name="connsiteY11" fmla="*/ 866851 h 2289251"/>
              <a:gd name="connsiteX12" fmla="*/ 4341467 w 8063525"/>
              <a:gd name="connsiteY12" fmla="*/ 1544185 h 2289251"/>
              <a:gd name="connsiteX13" fmla="*/ 4160845 w 8063525"/>
              <a:gd name="connsiteY13" fmla="*/ 1747385 h 2289251"/>
              <a:gd name="connsiteX14" fmla="*/ 3630267 w 8063525"/>
              <a:gd name="connsiteY14" fmla="*/ 1679651 h 2289251"/>
              <a:gd name="connsiteX15" fmla="*/ 3291600 w 8063525"/>
              <a:gd name="connsiteY15" fmla="*/ 1645785 h 2289251"/>
              <a:gd name="connsiteX16" fmla="*/ 2749733 w 8063525"/>
              <a:gd name="connsiteY16" fmla="*/ 1713518 h 2289251"/>
              <a:gd name="connsiteX17" fmla="*/ 2399778 w 8063525"/>
              <a:gd name="connsiteY17" fmla="*/ 1566762 h 2289251"/>
              <a:gd name="connsiteX18" fmla="*/ 2546533 w 8063525"/>
              <a:gd name="connsiteY18" fmla="*/ 787829 h 2289251"/>
              <a:gd name="connsiteX19" fmla="*/ 2467511 w 8063525"/>
              <a:gd name="connsiteY19" fmla="*/ 268540 h 2289251"/>
              <a:gd name="connsiteX20" fmla="*/ 2174000 w 8063525"/>
              <a:gd name="connsiteY20" fmla="*/ 65340 h 2289251"/>
              <a:gd name="connsiteX21" fmla="*/ 1146711 w 8063525"/>
              <a:gd name="connsiteY21" fmla="*/ 20185 h 2289251"/>
              <a:gd name="connsiteX0" fmla="*/ 1146711 w 8063525"/>
              <a:gd name="connsiteY0" fmla="*/ 54210 h 2278121"/>
              <a:gd name="connsiteX1" fmla="*/ 570978 w 8063525"/>
              <a:gd name="connsiteY1" fmla="*/ 9055 h 2278121"/>
              <a:gd name="connsiteX2" fmla="*/ 221022 w 8063525"/>
              <a:gd name="connsiteY2" fmla="*/ 257410 h 2278121"/>
              <a:gd name="connsiteX3" fmla="*/ 40400 w 8063525"/>
              <a:gd name="connsiteY3" fmla="*/ 1183099 h 2278121"/>
              <a:gd name="connsiteX4" fmla="*/ 119422 w 8063525"/>
              <a:gd name="connsiteY4" fmla="*/ 2063632 h 2278121"/>
              <a:gd name="connsiteX5" fmla="*/ 1214445 w 8063525"/>
              <a:gd name="connsiteY5" fmla="*/ 2278121 h 2278121"/>
              <a:gd name="connsiteX6" fmla="*/ 2885200 w 8063525"/>
              <a:gd name="connsiteY6" fmla="*/ 2199099 h 2278121"/>
              <a:gd name="connsiteX7" fmla="*/ 6904045 w 8063525"/>
              <a:gd name="connsiteY7" fmla="*/ 2018477 h 2278121"/>
              <a:gd name="connsiteX8" fmla="*/ 7976489 w 8063525"/>
              <a:gd name="connsiteY8" fmla="*/ 1284699 h 2278121"/>
              <a:gd name="connsiteX9" fmla="*/ 5075245 w 8063525"/>
              <a:gd name="connsiteY9" fmla="*/ 302566 h 2278121"/>
              <a:gd name="connsiteX10" fmla="*/ 4014089 w 8063525"/>
              <a:gd name="connsiteY10" fmla="*/ 189677 h 2278121"/>
              <a:gd name="connsiteX11" fmla="*/ 4251156 w 8063525"/>
              <a:gd name="connsiteY11" fmla="*/ 855721 h 2278121"/>
              <a:gd name="connsiteX12" fmla="*/ 4341467 w 8063525"/>
              <a:gd name="connsiteY12" fmla="*/ 1533055 h 2278121"/>
              <a:gd name="connsiteX13" fmla="*/ 4160845 w 8063525"/>
              <a:gd name="connsiteY13" fmla="*/ 1736255 h 2278121"/>
              <a:gd name="connsiteX14" fmla="*/ 3630267 w 8063525"/>
              <a:gd name="connsiteY14" fmla="*/ 1668521 h 2278121"/>
              <a:gd name="connsiteX15" fmla="*/ 3291600 w 8063525"/>
              <a:gd name="connsiteY15" fmla="*/ 1634655 h 2278121"/>
              <a:gd name="connsiteX16" fmla="*/ 2749733 w 8063525"/>
              <a:gd name="connsiteY16" fmla="*/ 1702388 h 2278121"/>
              <a:gd name="connsiteX17" fmla="*/ 2399778 w 8063525"/>
              <a:gd name="connsiteY17" fmla="*/ 1555632 h 2278121"/>
              <a:gd name="connsiteX18" fmla="*/ 2546533 w 8063525"/>
              <a:gd name="connsiteY18" fmla="*/ 776699 h 2278121"/>
              <a:gd name="connsiteX19" fmla="*/ 2467511 w 8063525"/>
              <a:gd name="connsiteY19" fmla="*/ 257410 h 2278121"/>
              <a:gd name="connsiteX20" fmla="*/ 2174000 w 8063525"/>
              <a:gd name="connsiteY20" fmla="*/ 54210 h 2278121"/>
              <a:gd name="connsiteX21" fmla="*/ 1146711 w 8063525"/>
              <a:gd name="connsiteY21" fmla="*/ 54210 h 2278121"/>
              <a:gd name="connsiteX0" fmla="*/ 1146711 w 8063525"/>
              <a:gd name="connsiteY0" fmla="*/ 15052 h 2238963"/>
              <a:gd name="connsiteX1" fmla="*/ 570978 w 8063525"/>
              <a:gd name="connsiteY1" fmla="*/ 15052 h 2238963"/>
              <a:gd name="connsiteX2" fmla="*/ 221022 w 8063525"/>
              <a:gd name="connsiteY2" fmla="*/ 218252 h 2238963"/>
              <a:gd name="connsiteX3" fmla="*/ 40400 w 8063525"/>
              <a:gd name="connsiteY3" fmla="*/ 1143941 h 2238963"/>
              <a:gd name="connsiteX4" fmla="*/ 119422 w 8063525"/>
              <a:gd name="connsiteY4" fmla="*/ 2024474 h 2238963"/>
              <a:gd name="connsiteX5" fmla="*/ 1214445 w 8063525"/>
              <a:gd name="connsiteY5" fmla="*/ 2238963 h 2238963"/>
              <a:gd name="connsiteX6" fmla="*/ 2885200 w 8063525"/>
              <a:gd name="connsiteY6" fmla="*/ 2159941 h 2238963"/>
              <a:gd name="connsiteX7" fmla="*/ 6904045 w 8063525"/>
              <a:gd name="connsiteY7" fmla="*/ 1979319 h 2238963"/>
              <a:gd name="connsiteX8" fmla="*/ 7976489 w 8063525"/>
              <a:gd name="connsiteY8" fmla="*/ 1245541 h 2238963"/>
              <a:gd name="connsiteX9" fmla="*/ 5075245 w 8063525"/>
              <a:gd name="connsiteY9" fmla="*/ 263408 h 2238963"/>
              <a:gd name="connsiteX10" fmla="*/ 4014089 w 8063525"/>
              <a:gd name="connsiteY10" fmla="*/ 150519 h 2238963"/>
              <a:gd name="connsiteX11" fmla="*/ 4251156 w 8063525"/>
              <a:gd name="connsiteY11" fmla="*/ 816563 h 2238963"/>
              <a:gd name="connsiteX12" fmla="*/ 4341467 w 8063525"/>
              <a:gd name="connsiteY12" fmla="*/ 1493897 h 2238963"/>
              <a:gd name="connsiteX13" fmla="*/ 4160845 w 8063525"/>
              <a:gd name="connsiteY13" fmla="*/ 1697097 h 2238963"/>
              <a:gd name="connsiteX14" fmla="*/ 3630267 w 8063525"/>
              <a:gd name="connsiteY14" fmla="*/ 1629363 h 2238963"/>
              <a:gd name="connsiteX15" fmla="*/ 3291600 w 8063525"/>
              <a:gd name="connsiteY15" fmla="*/ 1595497 h 2238963"/>
              <a:gd name="connsiteX16" fmla="*/ 2749733 w 8063525"/>
              <a:gd name="connsiteY16" fmla="*/ 1663230 h 2238963"/>
              <a:gd name="connsiteX17" fmla="*/ 2399778 w 8063525"/>
              <a:gd name="connsiteY17" fmla="*/ 1516474 h 2238963"/>
              <a:gd name="connsiteX18" fmla="*/ 2546533 w 8063525"/>
              <a:gd name="connsiteY18" fmla="*/ 737541 h 2238963"/>
              <a:gd name="connsiteX19" fmla="*/ 2467511 w 8063525"/>
              <a:gd name="connsiteY19" fmla="*/ 218252 h 2238963"/>
              <a:gd name="connsiteX20" fmla="*/ 2174000 w 8063525"/>
              <a:gd name="connsiteY20" fmla="*/ 15052 h 2238963"/>
              <a:gd name="connsiteX21" fmla="*/ 1146711 w 8063525"/>
              <a:gd name="connsiteY21" fmla="*/ 15052 h 2238963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546533 w 8063525"/>
              <a:gd name="connsiteY18" fmla="*/ 740913 h 2242335"/>
              <a:gd name="connsiteX19" fmla="*/ 2467511 w 8063525"/>
              <a:gd name="connsiteY19" fmla="*/ 221624 h 2242335"/>
              <a:gd name="connsiteX20" fmla="*/ 2174000 w 8063525"/>
              <a:gd name="connsiteY20" fmla="*/ 97446 h 2242335"/>
              <a:gd name="connsiteX21" fmla="*/ 1146711 w 8063525"/>
              <a:gd name="connsiteY21" fmla="*/ 18424 h 2242335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546533 w 8063525"/>
              <a:gd name="connsiteY18" fmla="*/ 740913 h 2242335"/>
              <a:gd name="connsiteX19" fmla="*/ 2264311 w 8063525"/>
              <a:gd name="connsiteY19" fmla="*/ 481269 h 2242335"/>
              <a:gd name="connsiteX20" fmla="*/ 2174000 w 8063525"/>
              <a:gd name="connsiteY20" fmla="*/ 97446 h 2242335"/>
              <a:gd name="connsiteX21" fmla="*/ 1146711 w 8063525"/>
              <a:gd name="connsiteY21" fmla="*/ 18424 h 2242335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546533 w 8063525"/>
              <a:gd name="connsiteY18" fmla="*/ 740913 h 2242335"/>
              <a:gd name="connsiteX19" fmla="*/ 2264311 w 8063525"/>
              <a:gd name="connsiteY19" fmla="*/ 481269 h 2242335"/>
              <a:gd name="connsiteX20" fmla="*/ 1948223 w 8063525"/>
              <a:gd name="connsiteY20" fmla="*/ 97446 h 2242335"/>
              <a:gd name="connsiteX21" fmla="*/ 1146711 w 8063525"/>
              <a:gd name="connsiteY21" fmla="*/ 18424 h 2242335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546533 w 8063525"/>
              <a:gd name="connsiteY18" fmla="*/ 740913 h 2242335"/>
              <a:gd name="connsiteX19" fmla="*/ 2241734 w 8063525"/>
              <a:gd name="connsiteY19" fmla="*/ 560291 h 2242335"/>
              <a:gd name="connsiteX20" fmla="*/ 1948223 w 8063525"/>
              <a:gd name="connsiteY20" fmla="*/ 97446 h 2242335"/>
              <a:gd name="connsiteX21" fmla="*/ 1146711 w 8063525"/>
              <a:gd name="connsiteY21" fmla="*/ 18424 h 2242335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298177 w 8063525"/>
              <a:gd name="connsiteY18" fmla="*/ 1034424 h 2242335"/>
              <a:gd name="connsiteX19" fmla="*/ 2241734 w 8063525"/>
              <a:gd name="connsiteY19" fmla="*/ 560291 h 2242335"/>
              <a:gd name="connsiteX20" fmla="*/ 1948223 w 8063525"/>
              <a:gd name="connsiteY20" fmla="*/ 97446 h 2242335"/>
              <a:gd name="connsiteX21" fmla="*/ 1146711 w 8063525"/>
              <a:gd name="connsiteY21" fmla="*/ 18424 h 2242335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298177 w 8063525"/>
              <a:gd name="connsiteY18" fmla="*/ 1034424 h 2242335"/>
              <a:gd name="connsiteX19" fmla="*/ 2207867 w 8063525"/>
              <a:gd name="connsiteY19" fmla="*/ 436113 h 2242335"/>
              <a:gd name="connsiteX20" fmla="*/ 1948223 w 8063525"/>
              <a:gd name="connsiteY20" fmla="*/ 97446 h 2242335"/>
              <a:gd name="connsiteX21" fmla="*/ 1146711 w 8063525"/>
              <a:gd name="connsiteY21" fmla="*/ 18424 h 2242335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298177 w 8063525"/>
              <a:gd name="connsiteY18" fmla="*/ 1034424 h 2242335"/>
              <a:gd name="connsiteX19" fmla="*/ 2207867 w 8063525"/>
              <a:gd name="connsiteY19" fmla="*/ 436113 h 2242335"/>
              <a:gd name="connsiteX20" fmla="*/ 1778889 w 8063525"/>
              <a:gd name="connsiteY20" fmla="*/ 97446 h 2242335"/>
              <a:gd name="connsiteX21" fmla="*/ 1146711 w 8063525"/>
              <a:gd name="connsiteY21" fmla="*/ 18424 h 2242335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298177 w 8063525"/>
              <a:gd name="connsiteY18" fmla="*/ 1034424 h 2242335"/>
              <a:gd name="connsiteX19" fmla="*/ 2083689 w 8063525"/>
              <a:gd name="connsiteY19" fmla="*/ 503847 h 2242335"/>
              <a:gd name="connsiteX20" fmla="*/ 1778889 w 8063525"/>
              <a:gd name="connsiteY20" fmla="*/ 97446 h 2242335"/>
              <a:gd name="connsiteX21" fmla="*/ 1146711 w 8063525"/>
              <a:gd name="connsiteY21" fmla="*/ 18424 h 2242335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264310 w 8063525"/>
              <a:gd name="connsiteY18" fmla="*/ 1034424 h 2242335"/>
              <a:gd name="connsiteX19" fmla="*/ 2083689 w 8063525"/>
              <a:gd name="connsiteY19" fmla="*/ 503847 h 2242335"/>
              <a:gd name="connsiteX20" fmla="*/ 1778889 w 8063525"/>
              <a:gd name="connsiteY20" fmla="*/ 97446 h 2242335"/>
              <a:gd name="connsiteX21" fmla="*/ 1146711 w 8063525"/>
              <a:gd name="connsiteY21" fmla="*/ 18424 h 2242335"/>
              <a:gd name="connsiteX0" fmla="*/ 1146711 w 8063525"/>
              <a:gd name="connsiteY0" fmla="*/ 18424 h 2242335"/>
              <a:gd name="connsiteX1" fmla="*/ 570978 w 8063525"/>
              <a:gd name="connsiteY1" fmla="*/ 18424 h 2242335"/>
              <a:gd name="connsiteX2" fmla="*/ 221022 w 8063525"/>
              <a:gd name="connsiteY2" fmla="*/ 221624 h 2242335"/>
              <a:gd name="connsiteX3" fmla="*/ 40400 w 8063525"/>
              <a:gd name="connsiteY3" fmla="*/ 1147313 h 2242335"/>
              <a:gd name="connsiteX4" fmla="*/ 119422 w 8063525"/>
              <a:gd name="connsiteY4" fmla="*/ 2027846 h 2242335"/>
              <a:gd name="connsiteX5" fmla="*/ 1214445 w 8063525"/>
              <a:gd name="connsiteY5" fmla="*/ 2242335 h 2242335"/>
              <a:gd name="connsiteX6" fmla="*/ 2885200 w 8063525"/>
              <a:gd name="connsiteY6" fmla="*/ 2163313 h 2242335"/>
              <a:gd name="connsiteX7" fmla="*/ 6904045 w 8063525"/>
              <a:gd name="connsiteY7" fmla="*/ 1982691 h 2242335"/>
              <a:gd name="connsiteX8" fmla="*/ 7976489 w 8063525"/>
              <a:gd name="connsiteY8" fmla="*/ 1248913 h 2242335"/>
              <a:gd name="connsiteX9" fmla="*/ 5075245 w 8063525"/>
              <a:gd name="connsiteY9" fmla="*/ 266780 h 2242335"/>
              <a:gd name="connsiteX10" fmla="*/ 4014089 w 8063525"/>
              <a:gd name="connsiteY10" fmla="*/ 153891 h 2242335"/>
              <a:gd name="connsiteX11" fmla="*/ 4251156 w 8063525"/>
              <a:gd name="connsiteY11" fmla="*/ 819935 h 2242335"/>
              <a:gd name="connsiteX12" fmla="*/ 4341467 w 8063525"/>
              <a:gd name="connsiteY12" fmla="*/ 1497269 h 2242335"/>
              <a:gd name="connsiteX13" fmla="*/ 4160845 w 8063525"/>
              <a:gd name="connsiteY13" fmla="*/ 1700469 h 2242335"/>
              <a:gd name="connsiteX14" fmla="*/ 3630267 w 8063525"/>
              <a:gd name="connsiteY14" fmla="*/ 1632735 h 2242335"/>
              <a:gd name="connsiteX15" fmla="*/ 3291600 w 8063525"/>
              <a:gd name="connsiteY15" fmla="*/ 1598869 h 2242335"/>
              <a:gd name="connsiteX16" fmla="*/ 2749733 w 8063525"/>
              <a:gd name="connsiteY16" fmla="*/ 1666602 h 2242335"/>
              <a:gd name="connsiteX17" fmla="*/ 2399778 w 8063525"/>
              <a:gd name="connsiteY17" fmla="*/ 1519846 h 2242335"/>
              <a:gd name="connsiteX18" fmla="*/ 2264310 w 8063525"/>
              <a:gd name="connsiteY18" fmla="*/ 1034424 h 2242335"/>
              <a:gd name="connsiteX19" fmla="*/ 2151422 w 8063525"/>
              <a:gd name="connsiteY19" fmla="*/ 503847 h 2242335"/>
              <a:gd name="connsiteX20" fmla="*/ 1778889 w 8063525"/>
              <a:gd name="connsiteY20" fmla="*/ 97446 h 2242335"/>
              <a:gd name="connsiteX21" fmla="*/ 1146711 w 8063525"/>
              <a:gd name="connsiteY21" fmla="*/ 18424 h 2242335"/>
              <a:gd name="connsiteX0" fmla="*/ 1144055 w 8060869"/>
              <a:gd name="connsiteY0" fmla="*/ 29932 h 2253843"/>
              <a:gd name="connsiteX1" fmla="*/ 568322 w 8060869"/>
              <a:gd name="connsiteY1" fmla="*/ 29932 h 2253843"/>
              <a:gd name="connsiteX2" fmla="*/ 173210 w 8060869"/>
              <a:gd name="connsiteY2" fmla="*/ 391176 h 2253843"/>
              <a:gd name="connsiteX3" fmla="*/ 37744 w 8060869"/>
              <a:gd name="connsiteY3" fmla="*/ 1158821 h 2253843"/>
              <a:gd name="connsiteX4" fmla="*/ 116766 w 8060869"/>
              <a:gd name="connsiteY4" fmla="*/ 2039354 h 2253843"/>
              <a:gd name="connsiteX5" fmla="*/ 1211789 w 8060869"/>
              <a:gd name="connsiteY5" fmla="*/ 2253843 h 2253843"/>
              <a:gd name="connsiteX6" fmla="*/ 2882544 w 8060869"/>
              <a:gd name="connsiteY6" fmla="*/ 2174821 h 2253843"/>
              <a:gd name="connsiteX7" fmla="*/ 6901389 w 8060869"/>
              <a:gd name="connsiteY7" fmla="*/ 1994199 h 2253843"/>
              <a:gd name="connsiteX8" fmla="*/ 7973833 w 8060869"/>
              <a:gd name="connsiteY8" fmla="*/ 1260421 h 2253843"/>
              <a:gd name="connsiteX9" fmla="*/ 5072589 w 8060869"/>
              <a:gd name="connsiteY9" fmla="*/ 278288 h 2253843"/>
              <a:gd name="connsiteX10" fmla="*/ 4011433 w 8060869"/>
              <a:gd name="connsiteY10" fmla="*/ 165399 h 2253843"/>
              <a:gd name="connsiteX11" fmla="*/ 4248500 w 8060869"/>
              <a:gd name="connsiteY11" fmla="*/ 831443 h 2253843"/>
              <a:gd name="connsiteX12" fmla="*/ 4338811 w 8060869"/>
              <a:gd name="connsiteY12" fmla="*/ 1508777 h 2253843"/>
              <a:gd name="connsiteX13" fmla="*/ 4158189 w 8060869"/>
              <a:gd name="connsiteY13" fmla="*/ 1711977 h 2253843"/>
              <a:gd name="connsiteX14" fmla="*/ 3627611 w 8060869"/>
              <a:gd name="connsiteY14" fmla="*/ 1644243 h 2253843"/>
              <a:gd name="connsiteX15" fmla="*/ 3288944 w 8060869"/>
              <a:gd name="connsiteY15" fmla="*/ 1610377 h 2253843"/>
              <a:gd name="connsiteX16" fmla="*/ 2747077 w 8060869"/>
              <a:gd name="connsiteY16" fmla="*/ 1678110 h 2253843"/>
              <a:gd name="connsiteX17" fmla="*/ 2397122 w 8060869"/>
              <a:gd name="connsiteY17" fmla="*/ 1531354 h 2253843"/>
              <a:gd name="connsiteX18" fmla="*/ 2261654 w 8060869"/>
              <a:gd name="connsiteY18" fmla="*/ 1045932 h 2253843"/>
              <a:gd name="connsiteX19" fmla="*/ 2148766 w 8060869"/>
              <a:gd name="connsiteY19" fmla="*/ 515355 h 2253843"/>
              <a:gd name="connsiteX20" fmla="*/ 1776233 w 8060869"/>
              <a:gd name="connsiteY20" fmla="*/ 108954 h 2253843"/>
              <a:gd name="connsiteX21" fmla="*/ 1144055 w 8060869"/>
              <a:gd name="connsiteY21" fmla="*/ 29932 h 2253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60869" h="2253843">
                <a:moveTo>
                  <a:pt x="1144055" y="29932"/>
                </a:moveTo>
                <a:cubicBezTo>
                  <a:pt x="942737" y="16762"/>
                  <a:pt x="730130" y="-30275"/>
                  <a:pt x="568322" y="29932"/>
                </a:cubicBezTo>
                <a:cubicBezTo>
                  <a:pt x="406515" y="90139"/>
                  <a:pt x="261640" y="203028"/>
                  <a:pt x="173210" y="391176"/>
                </a:cubicBezTo>
                <a:cubicBezTo>
                  <a:pt x="84780" y="579324"/>
                  <a:pt x="47151" y="884125"/>
                  <a:pt x="37744" y="1158821"/>
                </a:cubicBezTo>
                <a:cubicBezTo>
                  <a:pt x="28337" y="1433517"/>
                  <a:pt x="-78908" y="1856850"/>
                  <a:pt x="116766" y="2039354"/>
                </a:cubicBezTo>
                <a:cubicBezTo>
                  <a:pt x="312440" y="2221858"/>
                  <a:pt x="750826" y="2231265"/>
                  <a:pt x="1211789" y="2253843"/>
                </a:cubicBezTo>
                <a:lnTo>
                  <a:pt x="2882544" y="2174821"/>
                </a:lnTo>
                <a:cubicBezTo>
                  <a:pt x="3830811" y="2131547"/>
                  <a:pt x="6052841" y="2146599"/>
                  <a:pt x="6901389" y="1994199"/>
                </a:cubicBezTo>
                <a:cubicBezTo>
                  <a:pt x="7749937" y="1841799"/>
                  <a:pt x="8278633" y="1546406"/>
                  <a:pt x="7973833" y="1260421"/>
                </a:cubicBezTo>
                <a:cubicBezTo>
                  <a:pt x="7669033" y="974436"/>
                  <a:pt x="5732989" y="460792"/>
                  <a:pt x="5072589" y="278288"/>
                </a:cubicBezTo>
                <a:cubicBezTo>
                  <a:pt x="4412189" y="95784"/>
                  <a:pt x="4148781" y="73207"/>
                  <a:pt x="4011433" y="165399"/>
                </a:cubicBezTo>
                <a:cubicBezTo>
                  <a:pt x="3874085" y="257591"/>
                  <a:pt x="4193937" y="607547"/>
                  <a:pt x="4248500" y="831443"/>
                </a:cubicBezTo>
                <a:cubicBezTo>
                  <a:pt x="4303063" y="1055339"/>
                  <a:pt x="4353863" y="1362021"/>
                  <a:pt x="4338811" y="1508777"/>
                </a:cubicBezTo>
                <a:cubicBezTo>
                  <a:pt x="4323759" y="1655533"/>
                  <a:pt x="4276722" y="1689399"/>
                  <a:pt x="4158189" y="1711977"/>
                </a:cubicBezTo>
                <a:cubicBezTo>
                  <a:pt x="4039656" y="1734555"/>
                  <a:pt x="3772485" y="1661176"/>
                  <a:pt x="3627611" y="1644243"/>
                </a:cubicBezTo>
                <a:cubicBezTo>
                  <a:pt x="3482737" y="1627310"/>
                  <a:pt x="3435700" y="1604733"/>
                  <a:pt x="3288944" y="1610377"/>
                </a:cubicBezTo>
                <a:cubicBezTo>
                  <a:pt x="3142188" y="1616021"/>
                  <a:pt x="2895714" y="1691280"/>
                  <a:pt x="2747077" y="1678110"/>
                </a:cubicBezTo>
                <a:cubicBezTo>
                  <a:pt x="2598440" y="1664940"/>
                  <a:pt x="2478026" y="1636717"/>
                  <a:pt x="2397122" y="1531354"/>
                </a:cubicBezTo>
                <a:cubicBezTo>
                  <a:pt x="2316218" y="1425991"/>
                  <a:pt x="2303047" y="1215265"/>
                  <a:pt x="2261654" y="1045932"/>
                </a:cubicBezTo>
                <a:cubicBezTo>
                  <a:pt x="2220261" y="876599"/>
                  <a:pt x="2210855" y="635770"/>
                  <a:pt x="2148766" y="515355"/>
                </a:cubicBezTo>
                <a:cubicBezTo>
                  <a:pt x="2086677" y="394940"/>
                  <a:pt x="1943685" y="189858"/>
                  <a:pt x="1776233" y="108954"/>
                </a:cubicBezTo>
                <a:cubicBezTo>
                  <a:pt x="1608781" y="28050"/>
                  <a:pt x="1345373" y="43102"/>
                  <a:pt x="1144055" y="29932"/>
                </a:cubicBez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cxnSp>
        <p:nvCxnSpPr>
          <p:cNvPr id="22" name="Přímá spojnice 21"/>
          <p:cNvCxnSpPr/>
          <p:nvPr/>
        </p:nvCxnSpPr>
        <p:spPr>
          <a:xfrm>
            <a:off x="2027631" y="2276872"/>
            <a:ext cx="2102024" cy="200401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89" name="Volný tvar 88"/>
          <p:cNvSpPr/>
          <p:nvPr/>
        </p:nvSpPr>
        <p:spPr>
          <a:xfrm>
            <a:off x="7106758" y="1010202"/>
            <a:ext cx="1587034" cy="468943"/>
          </a:xfrm>
          <a:custGeom>
            <a:avLst/>
            <a:gdLst>
              <a:gd name="connsiteX0" fmla="*/ 572388 w 1836375"/>
              <a:gd name="connsiteY0" fmla="*/ 14733 h 937887"/>
              <a:gd name="connsiteX1" fmla="*/ 1407766 w 1836375"/>
              <a:gd name="connsiteY1" fmla="*/ 26022 h 937887"/>
              <a:gd name="connsiteX2" fmla="*/ 1814166 w 1836375"/>
              <a:gd name="connsiteY2" fmla="*/ 184066 h 937887"/>
              <a:gd name="connsiteX3" fmla="*/ 1644832 w 1836375"/>
              <a:gd name="connsiteY3" fmla="*/ 872689 h 937887"/>
              <a:gd name="connsiteX4" fmla="*/ 504654 w 1836375"/>
              <a:gd name="connsiteY4" fmla="*/ 895266 h 937887"/>
              <a:gd name="connsiteX5" fmla="*/ 19232 w 1836375"/>
              <a:gd name="connsiteY5" fmla="*/ 748511 h 937887"/>
              <a:gd name="connsiteX6" fmla="*/ 143410 w 1836375"/>
              <a:gd name="connsiteY6" fmla="*/ 172778 h 937887"/>
              <a:gd name="connsiteX7" fmla="*/ 572388 w 1836375"/>
              <a:gd name="connsiteY7" fmla="*/ 14733 h 937887"/>
              <a:gd name="connsiteX0" fmla="*/ 451556 w 1715543"/>
              <a:gd name="connsiteY0" fmla="*/ 14733 h 937887"/>
              <a:gd name="connsiteX1" fmla="*/ 1286934 w 1715543"/>
              <a:gd name="connsiteY1" fmla="*/ 26022 h 937887"/>
              <a:gd name="connsiteX2" fmla="*/ 1693334 w 1715543"/>
              <a:gd name="connsiteY2" fmla="*/ 184066 h 937887"/>
              <a:gd name="connsiteX3" fmla="*/ 1524000 w 1715543"/>
              <a:gd name="connsiteY3" fmla="*/ 872689 h 937887"/>
              <a:gd name="connsiteX4" fmla="*/ 383822 w 1715543"/>
              <a:gd name="connsiteY4" fmla="*/ 895266 h 937887"/>
              <a:gd name="connsiteX5" fmla="*/ 0 w 1715543"/>
              <a:gd name="connsiteY5" fmla="*/ 748511 h 937887"/>
              <a:gd name="connsiteX6" fmla="*/ 22578 w 1715543"/>
              <a:gd name="connsiteY6" fmla="*/ 172778 h 937887"/>
              <a:gd name="connsiteX7" fmla="*/ 451556 w 1715543"/>
              <a:gd name="connsiteY7" fmla="*/ 14733 h 937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5543" h="937887">
                <a:moveTo>
                  <a:pt x="451556" y="14733"/>
                </a:moveTo>
                <a:cubicBezTo>
                  <a:pt x="662282" y="-9726"/>
                  <a:pt x="1079971" y="-2200"/>
                  <a:pt x="1286934" y="26022"/>
                </a:cubicBezTo>
                <a:cubicBezTo>
                  <a:pt x="1493897" y="54244"/>
                  <a:pt x="1653823" y="42955"/>
                  <a:pt x="1693334" y="184066"/>
                </a:cubicBezTo>
                <a:cubicBezTo>
                  <a:pt x="1732845" y="325177"/>
                  <a:pt x="1742252" y="754156"/>
                  <a:pt x="1524000" y="872689"/>
                </a:cubicBezTo>
                <a:cubicBezTo>
                  <a:pt x="1305748" y="991222"/>
                  <a:pt x="637822" y="915962"/>
                  <a:pt x="383822" y="895266"/>
                </a:cubicBezTo>
                <a:cubicBezTo>
                  <a:pt x="129822" y="874570"/>
                  <a:pt x="60207" y="868926"/>
                  <a:pt x="0" y="748511"/>
                </a:cubicBezTo>
                <a:cubicBezTo>
                  <a:pt x="-60207" y="628096"/>
                  <a:pt x="-52681" y="295074"/>
                  <a:pt x="22578" y="172778"/>
                </a:cubicBezTo>
                <a:cubicBezTo>
                  <a:pt x="97837" y="50482"/>
                  <a:pt x="240830" y="39192"/>
                  <a:pt x="451556" y="14733"/>
                </a:cubicBezTo>
                <a:close/>
              </a:path>
            </a:pathLst>
          </a:custGeom>
          <a:gradFill>
            <a:gsLst>
              <a:gs pos="0">
                <a:schemeClr val="dk1">
                  <a:tint val="50000"/>
                  <a:satMod val="300000"/>
                  <a:alpha val="50000"/>
                </a:schemeClr>
              </a:gs>
              <a:gs pos="35000">
                <a:schemeClr val="dk1">
                  <a:tint val="37000"/>
                  <a:satMod val="300000"/>
                  <a:alpha val="13000"/>
                </a:schemeClr>
              </a:gs>
              <a:gs pos="100000">
                <a:schemeClr val="dk1">
                  <a:tint val="15000"/>
                  <a:satMod val="350000"/>
                  <a:alpha val="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 Type Inheritance</a:t>
            </a:r>
            <a:endParaRPr lang="en-US" dirty="0"/>
          </a:p>
        </p:txBody>
      </p:sp>
      <p:sp>
        <p:nvSpPr>
          <p:cNvPr id="4" name="TextovéPole 3"/>
          <p:cNvSpPr txBox="1"/>
          <p:nvPr/>
        </p:nvSpPr>
        <p:spPr>
          <a:xfrm>
            <a:off x="3337567" y="114067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System.Object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4813955" y="371410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/>
              <a:t>user-defined classes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6947615" y="353050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/>
              <a:t>delegates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delegate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7109615" y="104372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/>
              <a:t>pointers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Type *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6947615" y="2538057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System.Delegate</a:t>
            </a:r>
            <a:endParaRPr lang="en-US" sz="11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6591767" y="3059564"/>
            <a:ext cx="22958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System.MulticastDelegate</a:t>
            </a:r>
            <a:endParaRPr lang="en-US" sz="11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971600" y="3356992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System.ValueType</a:t>
            </a:r>
            <a:endParaRPr lang="en-US" sz="11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2790842" y="5482839"/>
            <a:ext cx="14305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System.Enum</a:t>
            </a:r>
            <a:endParaRPr lang="en-US" sz="1100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5219423" y="2538057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System.Array</a:t>
            </a:r>
            <a:endParaRPr lang="en-US" sz="1100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5291437" y="3005703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/>
              <a:t>arrays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Type[]</a:t>
            </a:r>
            <a:r>
              <a:rPr lang="en-US" sz="700" dirty="0"/>
              <a:t> </a:t>
            </a:r>
            <a:r>
              <a:rPr lang="en-US" sz="700" dirty="0" smtClean="0"/>
              <a:t>or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Type[,]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473548" y="248419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System.String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7108749" y="1767018"/>
            <a:ext cx="131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interfaces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interface</a:t>
            </a:r>
            <a:r>
              <a:rPr lang="en-US" sz="700" dirty="0" smtClean="0"/>
              <a:t>)</a:t>
            </a:r>
            <a:endParaRPr lang="en-US" sz="1100" dirty="0"/>
          </a:p>
        </p:txBody>
      </p:sp>
      <p:cxnSp>
        <p:nvCxnSpPr>
          <p:cNvPr id="17" name="Přímá spojnice se šipkou 16"/>
          <p:cNvCxnSpPr>
            <a:stCxn id="4" idx="2"/>
            <a:endCxn id="12" idx="0"/>
          </p:cNvCxnSpPr>
          <p:nvPr/>
        </p:nvCxnSpPr>
        <p:spPr>
          <a:xfrm>
            <a:off x="4129655" y="1510006"/>
            <a:ext cx="1953864" cy="102805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18"/>
          <p:cNvCxnSpPr>
            <a:stCxn id="12" idx="2"/>
            <a:endCxn id="13" idx="0"/>
          </p:cNvCxnSpPr>
          <p:nvPr/>
        </p:nvCxnSpPr>
        <p:spPr>
          <a:xfrm>
            <a:off x="6083519" y="2799667"/>
            <a:ext cx="6" cy="20603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/>
          <p:cNvCxnSpPr>
            <a:stCxn id="4" idx="2"/>
            <a:endCxn id="8" idx="0"/>
          </p:cNvCxnSpPr>
          <p:nvPr/>
        </p:nvCxnSpPr>
        <p:spPr>
          <a:xfrm>
            <a:off x="4129655" y="1510006"/>
            <a:ext cx="3610048" cy="102805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se šipkou 22"/>
          <p:cNvCxnSpPr>
            <a:stCxn id="8" idx="2"/>
            <a:endCxn id="9" idx="0"/>
          </p:cNvCxnSpPr>
          <p:nvPr/>
        </p:nvCxnSpPr>
        <p:spPr>
          <a:xfrm>
            <a:off x="7739703" y="2799667"/>
            <a:ext cx="0" cy="259897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/>
          <p:cNvCxnSpPr>
            <a:stCxn id="9" idx="2"/>
            <a:endCxn id="6" idx="0"/>
          </p:cNvCxnSpPr>
          <p:nvPr/>
        </p:nvCxnSpPr>
        <p:spPr>
          <a:xfrm>
            <a:off x="7739703" y="3321174"/>
            <a:ext cx="0" cy="20933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/>
          <p:cNvCxnSpPr>
            <a:stCxn id="4" idx="2"/>
            <a:endCxn id="5" idx="0"/>
          </p:cNvCxnSpPr>
          <p:nvPr/>
        </p:nvCxnSpPr>
        <p:spPr>
          <a:xfrm>
            <a:off x="4129655" y="1510006"/>
            <a:ext cx="1476388" cy="220409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nice se šipkou 28"/>
          <p:cNvCxnSpPr>
            <a:stCxn id="4" idx="2"/>
            <a:endCxn id="14" idx="0"/>
          </p:cNvCxnSpPr>
          <p:nvPr/>
        </p:nvCxnSpPr>
        <p:spPr>
          <a:xfrm>
            <a:off x="4129655" y="1510006"/>
            <a:ext cx="135981" cy="97419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Přímá spojnice se šipkou 40"/>
          <p:cNvCxnSpPr>
            <a:stCxn id="4" idx="2"/>
            <a:endCxn id="10" idx="0"/>
          </p:cNvCxnSpPr>
          <p:nvPr/>
        </p:nvCxnSpPr>
        <p:spPr>
          <a:xfrm flipH="1">
            <a:off x="1835696" y="1510006"/>
            <a:ext cx="2293959" cy="184698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ovéPole 41"/>
          <p:cNvSpPr txBox="1"/>
          <p:nvPr/>
        </p:nvSpPr>
        <p:spPr>
          <a:xfrm>
            <a:off x="6135848" y="5482785"/>
            <a:ext cx="15841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/>
              <a:t>user-defined structures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43" name="TextovéPole 42"/>
          <p:cNvSpPr txBox="1"/>
          <p:nvPr/>
        </p:nvSpPr>
        <p:spPr>
          <a:xfrm>
            <a:off x="2714010" y="598666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/>
              <a:t>enumerations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err="1" smtClean="0">
                <a:latin typeface="Courier New" pitchFamily="49" charset="0"/>
                <a:cs typeface="Courier New" pitchFamily="49" charset="0"/>
              </a:rPr>
              <a:t>enum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60" name="TextovéPole 59"/>
          <p:cNvSpPr txBox="1"/>
          <p:nvPr/>
        </p:nvSpPr>
        <p:spPr>
          <a:xfrm>
            <a:off x="587471" y="509850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System.Int32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61" name="TextovéPole 60"/>
          <p:cNvSpPr txBox="1"/>
          <p:nvPr/>
        </p:nvSpPr>
        <p:spPr>
          <a:xfrm>
            <a:off x="1064179" y="5442107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System.Int64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long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62" name="TextovéPole 61"/>
          <p:cNvSpPr txBox="1"/>
          <p:nvPr/>
        </p:nvSpPr>
        <p:spPr>
          <a:xfrm>
            <a:off x="11407" y="545118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System.Double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63" name="TextovéPole 62"/>
          <p:cNvSpPr txBox="1"/>
          <p:nvPr/>
        </p:nvSpPr>
        <p:spPr>
          <a:xfrm>
            <a:off x="515463" y="576977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System.Boolean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 keyword: </a:t>
            </a:r>
            <a:r>
              <a:rPr lang="en-US" sz="700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700" dirty="0" smtClean="0"/>
              <a:t>)</a:t>
            </a:r>
            <a:endParaRPr lang="en-US" sz="1100" dirty="0"/>
          </a:p>
        </p:txBody>
      </p:sp>
      <p:sp>
        <p:nvSpPr>
          <p:cNvPr id="64" name="TextovéPole 63"/>
          <p:cNvSpPr txBox="1"/>
          <p:nvPr/>
        </p:nvSpPr>
        <p:spPr>
          <a:xfrm>
            <a:off x="1209564" y="6115305"/>
            <a:ext cx="4703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…</a:t>
            </a:r>
            <a:endParaRPr lang="en-US" sz="1100" b="1" dirty="0"/>
          </a:p>
        </p:txBody>
      </p:sp>
      <p:cxnSp>
        <p:nvCxnSpPr>
          <p:cNvPr id="66" name="Přímá spojnice se šipkou 65"/>
          <p:cNvCxnSpPr>
            <a:stCxn id="10" idx="2"/>
            <a:endCxn id="60" idx="0"/>
          </p:cNvCxnSpPr>
          <p:nvPr/>
        </p:nvCxnSpPr>
        <p:spPr>
          <a:xfrm flipH="1">
            <a:off x="1379559" y="3618602"/>
            <a:ext cx="456137" cy="147989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ovéPole 57"/>
          <p:cNvSpPr txBox="1"/>
          <p:nvPr/>
        </p:nvSpPr>
        <p:spPr>
          <a:xfrm>
            <a:off x="763181" y="4591338"/>
            <a:ext cx="144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/>
              <a:t>simple types</a:t>
            </a:r>
            <a:endParaRPr lang="en-US" sz="900" i="1" dirty="0"/>
          </a:p>
        </p:txBody>
      </p:sp>
      <p:cxnSp>
        <p:nvCxnSpPr>
          <p:cNvPr id="68" name="Přímá spojnice se šipkou 67"/>
          <p:cNvCxnSpPr>
            <a:stCxn id="11" idx="2"/>
            <a:endCxn id="43" idx="0"/>
          </p:cNvCxnSpPr>
          <p:nvPr/>
        </p:nvCxnSpPr>
        <p:spPr>
          <a:xfrm>
            <a:off x="3506098" y="5744449"/>
            <a:ext cx="0" cy="24221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ovéPole 72"/>
          <p:cNvSpPr txBox="1"/>
          <p:nvPr/>
        </p:nvSpPr>
        <p:spPr>
          <a:xfrm>
            <a:off x="4296107" y="546783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System.Nullable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700" dirty="0" smtClean="0"/>
              <a:t>(C#: </a:t>
            </a:r>
            <a:r>
              <a:rPr lang="en-US" sz="700" dirty="0" smtClean="0">
                <a:latin typeface="Courier New" pitchFamily="49" charset="0"/>
                <a:cs typeface="Courier New" pitchFamily="49" charset="0"/>
              </a:rPr>
              <a:t>Type?</a:t>
            </a:r>
            <a:r>
              <a:rPr lang="en-US" sz="700" dirty="0" smtClean="0"/>
              <a:t>)</a:t>
            </a:r>
            <a:endParaRPr lang="en-US" sz="1100" dirty="0"/>
          </a:p>
        </p:txBody>
      </p:sp>
      <p:cxnSp>
        <p:nvCxnSpPr>
          <p:cNvPr id="75" name="Přímá spojnice se šipkou 74"/>
          <p:cNvCxnSpPr>
            <a:stCxn id="10" idx="2"/>
            <a:endCxn id="11" idx="0"/>
          </p:cNvCxnSpPr>
          <p:nvPr/>
        </p:nvCxnSpPr>
        <p:spPr>
          <a:xfrm>
            <a:off x="1835696" y="3618602"/>
            <a:ext cx="1670402" cy="1864237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nice se šipkou 76"/>
          <p:cNvCxnSpPr>
            <a:stCxn id="10" idx="2"/>
            <a:endCxn id="73" idx="0"/>
          </p:cNvCxnSpPr>
          <p:nvPr/>
        </p:nvCxnSpPr>
        <p:spPr>
          <a:xfrm>
            <a:off x="1835696" y="3618602"/>
            <a:ext cx="3252499" cy="184923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nice se šipkou 78"/>
          <p:cNvCxnSpPr>
            <a:stCxn id="10" idx="2"/>
            <a:endCxn id="42" idx="0"/>
          </p:cNvCxnSpPr>
          <p:nvPr/>
        </p:nvCxnSpPr>
        <p:spPr>
          <a:xfrm>
            <a:off x="1835696" y="3618602"/>
            <a:ext cx="5092240" cy="186418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/>
          <p:cNvCxnSpPr>
            <a:endCxn id="15" idx="1"/>
          </p:cNvCxnSpPr>
          <p:nvPr/>
        </p:nvCxnSpPr>
        <p:spPr>
          <a:xfrm>
            <a:off x="4129655" y="1510006"/>
            <a:ext cx="2979094" cy="441678"/>
          </a:xfrm>
          <a:prstGeom prst="straightConnector1">
            <a:avLst/>
          </a:prstGeom>
          <a:ln w="127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nice se šipkou 43"/>
          <p:cNvCxnSpPr/>
          <p:nvPr/>
        </p:nvCxnSpPr>
        <p:spPr>
          <a:xfrm>
            <a:off x="5897228" y="4091030"/>
            <a:ext cx="281520" cy="11988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nice se šipkou 44"/>
          <p:cNvCxnSpPr/>
          <p:nvPr/>
        </p:nvCxnSpPr>
        <p:spPr>
          <a:xfrm>
            <a:off x="5619202" y="4083436"/>
            <a:ext cx="140760" cy="12748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římá spojnice se šipkou 45"/>
          <p:cNvCxnSpPr/>
          <p:nvPr/>
        </p:nvCxnSpPr>
        <p:spPr>
          <a:xfrm flipH="1">
            <a:off x="5308707" y="4080098"/>
            <a:ext cx="89284" cy="11988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57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Delegate = Method Type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95400"/>
            <a:ext cx="8001000" cy="914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34950" indent="-234950" defTabSz="911225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900" b="1" smtClean="0"/>
              <a:t>Declaration of a delegate type</a:t>
            </a:r>
          </a:p>
          <a:p>
            <a:pPr marL="234950" indent="-234950" defTabSz="911225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endParaRPr lang="en-US" sz="900" smtClean="0"/>
          </a:p>
          <a:p>
            <a:pPr marL="234950" indent="-234950" defTabSz="911225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500" smtClean="0"/>
              <a:t>	</a:t>
            </a:r>
            <a:r>
              <a:rPr lang="en-US" sz="1500" smtClean="0">
                <a:solidFill>
                  <a:srgbClr val="FF0000"/>
                </a:solidFill>
              </a:rPr>
              <a:t>delegate void Notifier (string sender);	</a:t>
            </a:r>
            <a:r>
              <a:rPr lang="en-US" sz="1500" smtClean="0"/>
              <a:t>// ordinary method signature </a:t>
            </a:r>
          </a:p>
          <a:p>
            <a:pPr marL="234950" indent="-234950" defTabSz="911225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500" smtClean="0"/>
              <a:t>					// with the keyword </a:t>
            </a:r>
            <a:r>
              <a:rPr lang="en-US" sz="1500" i="1" smtClean="0"/>
              <a:t>delegate</a:t>
            </a:r>
            <a:endParaRPr lang="en-US" sz="1500" smtClean="0"/>
          </a:p>
        </p:txBody>
      </p:sp>
      <p:sp>
        <p:nvSpPr>
          <p:cNvPr id="179204" name="Rectangle 4"/>
          <p:cNvSpPr>
            <a:spLocks noChangeArrowheads="1"/>
          </p:cNvSpPr>
          <p:nvPr/>
        </p:nvSpPr>
        <p:spPr bwMode="auto">
          <a:xfrm>
            <a:off x="685800" y="5257800"/>
            <a:ext cx="8001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900" b="1"/>
              <a:t>Calling a delegate variable</a:t>
            </a:r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endParaRPr lang="en-US" sz="900"/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500"/>
              <a:t>	</a:t>
            </a:r>
            <a:r>
              <a:rPr lang="en-US" sz="1500">
                <a:solidFill>
                  <a:schemeClr val="accent2"/>
                </a:solidFill>
              </a:rPr>
              <a:t>greetings("John");</a:t>
            </a:r>
            <a:r>
              <a:rPr lang="en-US" sz="1500">
                <a:solidFill>
                  <a:srgbClr val="FF0000"/>
                </a:solidFill>
              </a:rPr>
              <a:t>	</a:t>
            </a:r>
            <a:r>
              <a:rPr lang="en-US" sz="1500"/>
              <a:t>// invokes SayHello("John") =&gt; "Hello from John"</a:t>
            </a:r>
          </a:p>
        </p:txBody>
      </p:sp>
      <p:sp>
        <p:nvSpPr>
          <p:cNvPr id="179205" name="Rectangle 5"/>
          <p:cNvSpPr>
            <a:spLocks noChangeArrowheads="1"/>
          </p:cNvSpPr>
          <p:nvPr/>
        </p:nvSpPr>
        <p:spPr bwMode="auto">
          <a:xfrm>
            <a:off x="685800" y="3352800"/>
            <a:ext cx="8001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900" b="1"/>
              <a:t>Assigning a method to a delegate variable</a:t>
            </a:r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endParaRPr lang="en-US" sz="900"/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500"/>
              <a:t>	void SayHello(string sender) {</a:t>
            </a:r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500"/>
              <a:t>		Console.WriteLine("Hello from " + sender);</a:t>
            </a:r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500"/>
              <a:t>	}</a:t>
            </a:r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endParaRPr lang="en-US" sz="1500"/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500"/>
              <a:t>	</a:t>
            </a:r>
            <a:r>
              <a:rPr lang="en-US" sz="1500">
                <a:solidFill>
                  <a:schemeClr val="accent2"/>
                </a:solidFill>
              </a:rPr>
              <a:t>greetings = new Notifier(SayHello);</a:t>
            </a:r>
          </a:p>
        </p:txBody>
      </p:sp>
      <p:sp>
        <p:nvSpPr>
          <p:cNvPr id="179206" name="Rectangle 6"/>
          <p:cNvSpPr>
            <a:spLocks noChangeArrowheads="1"/>
          </p:cNvSpPr>
          <p:nvPr/>
        </p:nvSpPr>
        <p:spPr bwMode="auto">
          <a:xfrm>
            <a:off x="685800" y="2362200"/>
            <a:ext cx="800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900" b="1"/>
              <a:t>Declaration of a delegate variable</a:t>
            </a:r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endParaRPr lang="en-US" sz="900"/>
          </a:p>
          <a:p>
            <a:pPr marL="234950" indent="-234950" defTabSz="911225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  <a:tab pos="3429000" algn="l"/>
              </a:tabLst>
            </a:pPr>
            <a:r>
              <a:rPr lang="en-US" sz="1500"/>
              <a:t>	</a:t>
            </a:r>
            <a:r>
              <a:rPr lang="en-US" sz="1500">
                <a:solidFill>
                  <a:schemeClr val="accent2"/>
                </a:solidFill>
              </a:rPr>
              <a:t>Notifier greetings;</a:t>
            </a:r>
          </a:p>
        </p:txBody>
      </p:sp>
    </p:spTree>
    <p:extLst>
      <p:ext uri="{BB962C8B-B14F-4D97-AF65-F5344CB8AC3E}">
        <p14:creationId xmlns:p14="http://schemas.microsoft.com/office/powerpoint/2010/main" val="93165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4" grpId="0" autoUpdateAnimBg="0"/>
      <p:bldP spid="179205" grpId="0" autoUpdateAnimBg="0"/>
      <p:bldP spid="17920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Assigning Different Methods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180498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28600" indent="-228600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r>
              <a:rPr lang="en-US" sz="1900" b="1" smtClean="0"/>
              <a:t>Every matching method can be assigned to a delegate variable</a:t>
            </a:r>
          </a:p>
          <a:p>
            <a:pPr marL="228600" indent="-228600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endParaRPr lang="en-US" sz="1500" smtClean="0"/>
          </a:p>
          <a:p>
            <a:pPr marL="228600" indent="-228600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r>
              <a:rPr lang="en-US" sz="1500" smtClean="0"/>
              <a:t>	void </a:t>
            </a:r>
            <a:r>
              <a:rPr lang="en-US" sz="1500" b="1" smtClean="0"/>
              <a:t>SayGoodBye</a:t>
            </a:r>
            <a:r>
              <a:rPr lang="en-US" sz="1500" smtClean="0"/>
              <a:t>(string sender) {</a:t>
            </a:r>
          </a:p>
          <a:p>
            <a:pPr marL="228600" indent="-228600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r>
              <a:rPr lang="en-US" sz="1500" smtClean="0"/>
              <a:t>		Console.WriteLine("Good bye from " + sender);</a:t>
            </a:r>
          </a:p>
          <a:p>
            <a:pPr marL="228600" indent="-228600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r>
              <a:rPr lang="en-US" sz="1500" smtClean="0"/>
              <a:t>	}</a:t>
            </a:r>
          </a:p>
          <a:p>
            <a:pPr marL="228600" indent="-228600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endParaRPr lang="en-US" sz="900" smtClean="0"/>
          </a:p>
          <a:p>
            <a:pPr marL="228600" indent="-228600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r>
              <a:rPr lang="en-US" sz="1500" smtClean="0"/>
              <a:t>	</a:t>
            </a:r>
            <a:r>
              <a:rPr lang="en-US" sz="1500" smtClean="0">
                <a:solidFill>
                  <a:schemeClr val="accent2"/>
                </a:solidFill>
              </a:rPr>
              <a:t>greetings = new Notifier(SayGoodBye);</a:t>
            </a:r>
          </a:p>
          <a:p>
            <a:pPr marL="228600" indent="-228600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endParaRPr lang="en-US" sz="1500" smtClean="0"/>
          </a:p>
          <a:p>
            <a:pPr marL="228600" indent="-228600" eaLnBrk="1" hangingPunct="1">
              <a:spcBef>
                <a:spcPct val="0"/>
              </a:spcBef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r>
              <a:rPr lang="en-US" sz="1500" smtClean="0"/>
              <a:t>	greetings("John");	// SayGoodBye("John") =&gt; "Good bye from John"</a:t>
            </a:r>
            <a:endParaRPr lang="en-US" sz="1700" smtClean="0"/>
          </a:p>
        </p:txBody>
      </p:sp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685800" y="38100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57200" algn="l"/>
                <a:tab pos="685800" algn="l"/>
                <a:tab pos="914400" algn="l"/>
              </a:tabLst>
            </a:pPr>
            <a:r>
              <a:rPr lang="en-US" sz="1700" b="1"/>
              <a:t>Note</a:t>
            </a:r>
            <a:endParaRPr lang="en-US" sz="1500" b="1"/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Char char="l"/>
              <a:tabLst>
                <a:tab pos="457200" algn="l"/>
                <a:tab pos="685800" algn="l"/>
                <a:tab pos="914400" algn="l"/>
              </a:tabLst>
            </a:pPr>
            <a:endParaRPr lang="en-US" sz="800"/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Char char="l"/>
              <a:tabLst>
                <a:tab pos="457200" algn="l"/>
                <a:tab pos="685800" algn="l"/>
                <a:tab pos="914400" algn="l"/>
              </a:tabLst>
            </a:pPr>
            <a:r>
              <a:rPr lang="en-US" sz="1500"/>
              <a:t>A delegate variable can have the value </a:t>
            </a:r>
            <a:r>
              <a:rPr lang="en-US" sz="1500" i="1"/>
              <a:t>null</a:t>
            </a:r>
            <a:r>
              <a:rPr lang="en-US" sz="1500"/>
              <a:t> (no method assigned).</a:t>
            </a:r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Char char="l"/>
              <a:tabLst>
                <a:tab pos="457200" algn="l"/>
                <a:tab pos="685800" algn="l"/>
                <a:tab pos="914400" algn="l"/>
              </a:tabLst>
            </a:pPr>
            <a:endParaRPr lang="en-US" sz="800"/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Char char="l"/>
              <a:tabLst>
                <a:tab pos="457200" algn="l"/>
                <a:tab pos="685800" algn="l"/>
                <a:tab pos="914400" algn="l"/>
              </a:tabLst>
            </a:pPr>
            <a:r>
              <a:rPr lang="en-US" sz="1500"/>
              <a:t>If </a:t>
            </a:r>
            <a:r>
              <a:rPr lang="en-US" sz="1500" i="1"/>
              <a:t>null</a:t>
            </a:r>
            <a:r>
              <a:rPr lang="en-US" sz="1500"/>
              <a:t>, a delegate variable must not be called (otherwise exception).</a:t>
            </a:r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Char char="l"/>
              <a:tabLst>
                <a:tab pos="457200" algn="l"/>
                <a:tab pos="685800" algn="l"/>
                <a:tab pos="914400" algn="l"/>
              </a:tabLst>
            </a:pPr>
            <a:endParaRPr lang="en-US" sz="800"/>
          </a:p>
          <a:p>
            <a:pPr marL="228600" indent="-228600">
              <a:buClr>
                <a:schemeClr val="tx2"/>
              </a:buClr>
              <a:buSzPct val="70000"/>
              <a:buFont typeface="Wingdings" pitchFamily="2" charset="2"/>
              <a:buChar char="l"/>
              <a:tabLst>
                <a:tab pos="457200" algn="l"/>
                <a:tab pos="685800" algn="l"/>
                <a:tab pos="914400" algn="l"/>
              </a:tabLst>
            </a:pPr>
            <a:r>
              <a:rPr lang="en-US" sz="1500"/>
              <a:t>Delegate variables are first class objects: can be stored in a data structure, passed as a parameter, etc.</a:t>
            </a:r>
          </a:p>
        </p:txBody>
      </p:sp>
    </p:spTree>
    <p:extLst>
      <p:ext uri="{BB962C8B-B14F-4D97-AF65-F5344CB8AC3E}">
        <p14:creationId xmlns:p14="http://schemas.microsoft.com/office/powerpoint/2010/main" val="161157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Creating a Delegate Value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None/>
              <a:tabLst>
                <a:tab pos="571500" algn="l"/>
              </a:tabLst>
            </a:pPr>
            <a:r>
              <a:rPr lang="en-US" sz="1700" dirty="0" smtClean="0"/>
              <a:t>new </a:t>
            </a:r>
            <a:r>
              <a:rPr lang="en-US" sz="1700" i="1" dirty="0" err="1" smtClean="0"/>
              <a:t>DelegateType</a:t>
            </a:r>
            <a:r>
              <a:rPr lang="en-US" sz="1700" dirty="0" smtClean="0"/>
              <a:t> (</a:t>
            </a:r>
            <a:r>
              <a:rPr lang="en-US" sz="1700" i="1" dirty="0" err="1" smtClean="0"/>
              <a:t>obj</a:t>
            </a:r>
            <a:r>
              <a:rPr lang="en-US" sz="1700" dirty="0" err="1" smtClean="0"/>
              <a:t>.</a:t>
            </a:r>
            <a:r>
              <a:rPr lang="en-US" sz="1700" i="1" dirty="0" err="1" smtClean="0"/>
              <a:t>Method</a:t>
            </a:r>
            <a:r>
              <a:rPr lang="en-US" sz="1700" dirty="0" smtClean="0"/>
              <a:t>)</a:t>
            </a:r>
          </a:p>
          <a:p>
            <a:pPr eaLnBrk="1" hangingPunct="1">
              <a:buFont typeface="Wingdings" pitchFamily="2" charset="2"/>
              <a:buNone/>
              <a:tabLst>
                <a:tab pos="571500" algn="l"/>
              </a:tabLst>
            </a:pPr>
            <a:endParaRPr lang="en-US" sz="1700" dirty="0" smtClean="0"/>
          </a:p>
          <a:p>
            <a:pPr eaLnBrk="1" hangingPunct="1">
              <a:tabLst>
                <a:tab pos="571500" algn="l"/>
              </a:tabLst>
            </a:pPr>
            <a:r>
              <a:rPr lang="en-US" sz="1500" dirty="0" smtClean="0"/>
              <a:t>A delegate variable stores a method </a:t>
            </a:r>
            <a:r>
              <a:rPr lang="en-US" sz="1500" u="sng" dirty="0" smtClean="0"/>
              <a:t>and</a:t>
            </a:r>
            <a:r>
              <a:rPr lang="en-US" sz="1500" dirty="0" smtClean="0"/>
              <a:t> its receiver, but no parameters !</a:t>
            </a:r>
            <a:br>
              <a:rPr lang="en-US" sz="1500" dirty="0" smtClean="0"/>
            </a:br>
            <a:r>
              <a:rPr lang="en-US" sz="1500" dirty="0" smtClean="0"/>
              <a:t>	</a:t>
            </a:r>
            <a:r>
              <a:rPr lang="en-US" sz="1300" dirty="0" smtClean="0"/>
              <a:t>new </a:t>
            </a:r>
            <a:r>
              <a:rPr lang="en-US" sz="1300" dirty="0" err="1" smtClean="0"/>
              <a:t>Notifier</a:t>
            </a:r>
            <a:r>
              <a:rPr lang="en-US" sz="1300" dirty="0" smtClean="0"/>
              <a:t>(</a:t>
            </a:r>
            <a:r>
              <a:rPr lang="en-US" sz="1300" dirty="0" err="1" smtClean="0"/>
              <a:t>myObj.SayHello</a:t>
            </a:r>
            <a:r>
              <a:rPr lang="en-US" sz="1300" dirty="0" smtClean="0"/>
              <a:t>);</a:t>
            </a:r>
          </a:p>
          <a:p>
            <a:pPr eaLnBrk="1" hangingPunct="1">
              <a:lnSpc>
                <a:spcPts val="700"/>
              </a:lnSpc>
              <a:spcBef>
                <a:spcPct val="0"/>
              </a:spcBef>
              <a:tabLst>
                <a:tab pos="571500" algn="l"/>
              </a:tabLst>
            </a:pPr>
            <a:endParaRPr lang="en-US" sz="1500" dirty="0" smtClean="0"/>
          </a:p>
          <a:p>
            <a:pPr eaLnBrk="1" hangingPunct="1">
              <a:tabLst>
                <a:tab pos="571500" algn="l"/>
              </a:tabLst>
            </a:pPr>
            <a:r>
              <a:rPr lang="en-US" sz="1500" i="1" dirty="0" err="1" smtClean="0"/>
              <a:t>obj</a:t>
            </a:r>
            <a:r>
              <a:rPr lang="en-US" sz="1500" dirty="0" smtClean="0"/>
              <a:t> can be </a:t>
            </a:r>
            <a:r>
              <a:rPr lang="en-US" sz="1500" i="1" dirty="0" smtClean="0"/>
              <a:t>this</a:t>
            </a:r>
            <a:r>
              <a:rPr lang="en-US" sz="1500" dirty="0" smtClean="0"/>
              <a:t> (and can be omitted)</a:t>
            </a:r>
            <a:br>
              <a:rPr lang="en-US" sz="1500" dirty="0" smtClean="0"/>
            </a:br>
            <a:r>
              <a:rPr lang="en-US" sz="1500" dirty="0" smtClean="0"/>
              <a:t>	</a:t>
            </a:r>
            <a:r>
              <a:rPr lang="en-US" sz="1300" dirty="0" smtClean="0"/>
              <a:t>new </a:t>
            </a:r>
            <a:r>
              <a:rPr lang="en-US" sz="1300" dirty="0" err="1" smtClean="0"/>
              <a:t>Notifier</a:t>
            </a:r>
            <a:r>
              <a:rPr lang="en-US" sz="1300" dirty="0" smtClean="0"/>
              <a:t>(</a:t>
            </a:r>
            <a:r>
              <a:rPr lang="en-US" sz="1300" dirty="0" err="1" smtClean="0"/>
              <a:t>SayHello</a:t>
            </a:r>
            <a:r>
              <a:rPr lang="en-US" sz="1300" dirty="0" smtClean="0"/>
              <a:t>);</a:t>
            </a:r>
          </a:p>
          <a:p>
            <a:pPr eaLnBrk="1" hangingPunct="1">
              <a:lnSpc>
                <a:spcPts val="700"/>
              </a:lnSpc>
              <a:spcBef>
                <a:spcPct val="0"/>
              </a:spcBef>
              <a:tabLst>
                <a:tab pos="571500" algn="l"/>
              </a:tabLst>
            </a:pPr>
            <a:endParaRPr lang="en-US" sz="1500" dirty="0" smtClean="0"/>
          </a:p>
          <a:p>
            <a:pPr eaLnBrk="1" hangingPunct="1">
              <a:tabLst>
                <a:tab pos="571500" algn="l"/>
              </a:tabLst>
            </a:pPr>
            <a:r>
              <a:rPr lang="en-US" sz="1500" i="1" dirty="0" smtClean="0"/>
              <a:t>Method</a:t>
            </a:r>
            <a:r>
              <a:rPr lang="en-US" sz="1500" dirty="0" smtClean="0"/>
              <a:t> can be </a:t>
            </a:r>
            <a:r>
              <a:rPr lang="en-US" sz="1500" i="1" dirty="0" smtClean="0"/>
              <a:t>static</a:t>
            </a:r>
            <a:r>
              <a:rPr lang="en-US" sz="1500" dirty="0" smtClean="0"/>
              <a:t>. In this case the class name must be specified instead of </a:t>
            </a:r>
            <a:r>
              <a:rPr lang="en-US" sz="1500" i="1" dirty="0" smtClean="0"/>
              <a:t>obj</a:t>
            </a:r>
            <a:r>
              <a:rPr lang="en-US" sz="1500" dirty="0" smtClean="0"/>
              <a:t>.</a:t>
            </a:r>
            <a:br>
              <a:rPr lang="en-US" sz="1500" dirty="0" smtClean="0"/>
            </a:br>
            <a:r>
              <a:rPr lang="en-US" sz="1500" dirty="0" smtClean="0"/>
              <a:t>	</a:t>
            </a:r>
            <a:r>
              <a:rPr lang="en-US" sz="1300" dirty="0" smtClean="0"/>
              <a:t>new </a:t>
            </a:r>
            <a:r>
              <a:rPr lang="en-US" sz="1300" dirty="0" err="1" smtClean="0"/>
              <a:t>Notifier</a:t>
            </a:r>
            <a:r>
              <a:rPr lang="en-US" sz="1300" dirty="0" smtClean="0"/>
              <a:t>(</a:t>
            </a:r>
            <a:r>
              <a:rPr lang="en-US" sz="1300" dirty="0" err="1" smtClean="0"/>
              <a:t>MyClass.StaticSayHello</a:t>
            </a:r>
            <a:r>
              <a:rPr lang="en-US" sz="1300" dirty="0" smtClean="0"/>
              <a:t>);</a:t>
            </a:r>
          </a:p>
          <a:p>
            <a:pPr marL="0" indent="0" eaLnBrk="1" hangingPunct="1">
              <a:lnSpc>
                <a:spcPts val="700"/>
              </a:lnSpc>
              <a:spcBef>
                <a:spcPct val="0"/>
              </a:spcBef>
              <a:buNone/>
              <a:tabLst>
                <a:tab pos="571500" algn="l"/>
              </a:tabLst>
            </a:pPr>
            <a:endParaRPr lang="en-US" sz="1500" dirty="0" smtClean="0"/>
          </a:p>
          <a:p>
            <a:pPr eaLnBrk="1" hangingPunct="1">
              <a:tabLst>
                <a:tab pos="571500" algn="l"/>
              </a:tabLst>
            </a:pPr>
            <a:r>
              <a:rPr lang="en-US" sz="1500" i="1" dirty="0" smtClean="0"/>
              <a:t>Method</a:t>
            </a:r>
            <a:r>
              <a:rPr lang="en-US" sz="1500" dirty="0" smtClean="0"/>
              <a:t> signature must match the signature of </a:t>
            </a:r>
            <a:r>
              <a:rPr lang="en-US" sz="1500" i="1" dirty="0" err="1" smtClean="0"/>
              <a:t>DelegateType</a:t>
            </a:r>
            <a:endParaRPr lang="en-US" sz="1500" dirty="0" smtClean="0"/>
          </a:p>
          <a:p>
            <a:pPr eaLnBrk="1" hangingPunct="1">
              <a:buFont typeface="Wingdings" pitchFamily="2" charset="2"/>
              <a:buNone/>
              <a:tabLst>
                <a:tab pos="571500" algn="l"/>
              </a:tabLst>
            </a:pPr>
            <a:r>
              <a:rPr lang="en-US" sz="1500" dirty="0" smtClean="0"/>
              <a:t>	-	same number of parameters</a:t>
            </a:r>
          </a:p>
          <a:p>
            <a:pPr eaLnBrk="1" hangingPunct="1">
              <a:buFont typeface="Wingdings" pitchFamily="2" charset="2"/>
              <a:buNone/>
              <a:tabLst>
                <a:tab pos="571500" algn="l"/>
              </a:tabLst>
            </a:pPr>
            <a:r>
              <a:rPr lang="en-US" sz="1500" dirty="0" smtClean="0"/>
              <a:t>	-	same parameter types (including the return type)</a:t>
            </a:r>
          </a:p>
          <a:p>
            <a:pPr eaLnBrk="1" hangingPunct="1">
              <a:buFont typeface="Wingdings" pitchFamily="2" charset="2"/>
              <a:buNone/>
              <a:tabLst>
                <a:tab pos="571500" algn="l"/>
              </a:tabLst>
            </a:pPr>
            <a:r>
              <a:rPr lang="en-US" sz="1500" dirty="0" smtClean="0"/>
              <a:t>	-	same parameter kinds (ref, out, value)</a:t>
            </a:r>
          </a:p>
        </p:txBody>
      </p:sp>
    </p:spTree>
    <p:extLst>
      <p:ext uri="{BB962C8B-B14F-4D97-AF65-F5344CB8AC3E}">
        <p14:creationId xmlns:p14="http://schemas.microsoft.com/office/powerpoint/2010/main" val="385404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Simplified Creation of Delegates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768350" y="1482725"/>
            <a:ext cx="2595563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delegate void </a:t>
            </a:r>
            <a:r>
              <a:rPr lang="en-US" sz="1400" b="1"/>
              <a:t>Printer</a:t>
            </a:r>
            <a:r>
              <a:rPr lang="en-US" sz="1400"/>
              <a:t>(string s);</a:t>
            </a:r>
          </a:p>
          <a:p>
            <a:pPr eaLnBrk="0" hangingPunct="0">
              <a:spcBef>
                <a:spcPct val="60000"/>
              </a:spcBef>
              <a:tabLst>
                <a:tab pos="185738" algn="l"/>
                <a:tab pos="384175" algn="l"/>
              </a:tabLst>
            </a:pPr>
            <a:r>
              <a:rPr lang="en-US" sz="1400"/>
              <a:t>void </a:t>
            </a:r>
            <a:r>
              <a:rPr lang="en-US" sz="1400" b="1"/>
              <a:t>Foo</a:t>
            </a:r>
            <a:r>
              <a:rPr lang="en-US" sz="1400"/>
              <a:t>(string s) {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	Console.WriteLine(s);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}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768350" y="2692400"/>
            <a:ext cx="2586038" cy="9429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Printer print;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print = new Printer(this.Foo);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endParaRPr lang="en-US" sz="1400"/>
          </a:p>
          <a:p>
            <a:pPr eaLnBrk="0" hangingPunct="0">
              <a:tabLst>
                <a:tab pos="185738" algn="l"/>
                <a:tab pos="384175" algn="l"/>
              </a:tabLst>
            </a:pPr>
            <a:endParaRPr lang="en-US" sz="140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8350" y="3113088"/>
            <a:ext cx="7581900" cy="581025"/>
            <a:chOff x="484" y="2017"/>
            <a:chExt cx="4776" cy="366"/>
          </a:xfrm>
        </p:grpSpPr>
        <p:sp>
          <p:nvSpPr>
            <p:cNvPr id="27662" name="Text Box 6"/>
            <p:cNvSpPr txBox="1">
              <a:spLocks noChangeArrowheads="1"/>
            </p:cNvSpPr>
            <p:nvPr/>
          </p:nvSpPr>
          <p:spPr bwMode="auto">
            <a:xfrm>
              <a:off x="484" y="2022"/>
              <a:ext cx="1487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tabLst>
                  <a:tab pos="185738" algn="l"/>
                  <a:tab pos="384175" algn="l"/>
                </a:tabLst>
              </a:pPr>
              <a:r>
                <a:rPr lang="en-US" sz="1400">
                  <a:solidFill>
                    <a:srgbClr val="FF0000"/>
                  </a:solidFill>
                </a:rPr>
                <a:t>print = this.Foo;</a:t>
              </a:r>
            </a:p>
            <a:p>
              <a:pPr eaLnBrk="0" hangingPunct="0">
                <a:tabLst>
                  <a:tab pos="185738" algn="l"/>
                  <a:tab pos="384175" algn="l"/>
                </a:tabLst>
              </a:pPr>
              <a:r>
                <a:rPr lang="en-US" sz="1400">
                  <a:solidFill>
                    <a:srgbClr val="FF0000"/>
                  </a:solidFill>
                </a:rPr>
                <a:t>print = Foo;</a:t>
              </a:r>
            </a:p>
          </p:txBody>
        </p:sp>
        <p:sp>
          <p:nvSpPr>
            <p:cNvPr id="27663" name="Text Box 7"/>
            <p:cNvSpPr txBox="1">
              <a:spLocks noChangeArrowheads="1"/>
            </p:cNvSpPr>
            <p:nvPr/>
          </p:nvSpPr>
          <p:spPr bwMode="auto">
            <a:xfrm>
              <a:off x="2164" y="2017"/>
              <a:ext cx="309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simplified form:</a:t>
              </a:r>
            </a:p>
            <a:p>
              <a:pPr eaLnBrk="0" hangingPunct="0"/>
              <a:r>
                <a:rPr lang="en-US" sz="1600">
                  <a:latin typeface="Times New Roman" pitchFamily="18" charset="0"/>
                </a:rPr>
                <a:t>delegate type is infered from the type of the left-hand side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68350" y="4318000"/>
            <a:ext cx="7597775" cy="1939925"/>
            <a:chOff x="484" y="2720"/>
            <a:chExt cx="4786" cy="1222"/>
          </a:xfrm>
        </p:grpSpPr>
        <p:sp>
          <p:nvSpPr>
            <p:cNvPr id="27655" name="Text Box 9"/>
            <p:cNvSpPr txBox="1">
              <a:spLocks noChangeArrowheads="1"/>
            </p:cNvSpPr>
            <p:nvPr/>
          </p:nvSpPr>
          <p:spPr bwMode="auto">
            <a:xfrm>
              <a:off x="484" y="2720"/>
              <a:ext cx="1936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tabLst>
                  <a:tab pos="185738" algn="l"/>
                  <a:tab pos="384175" algn="l"/>
                </a:tabLst>
              </a:pPr>
              <a:r>
                <a:rPr lang="en-US" sz="1400"/>
                <a:t>delegate double </a:t>
              </a:r>
              <a:r>
                <a:rPr lang="en-US" sz="1400" b="1"/>
                <a:t>Function</a:t>
              </a:r>
              <a:r>
                <a:rPr lang="en-US" sz="1400"/>
                <a:t>(double x);</a:t>
              </a:r>
            </a:p>
            <a:p>
              <a:pPr eaLnBrk="0" hangingPunct="0">
                <a:spcBef>
                  <a:spcPct val="60000"/>
                </a:spcBef>
                <a:tabLst>
                  <a:tab pos="185738" algn="l"/>
                  <a:tab pos="384175" algn="l"/>
                </a:tabLst>
              </a:pPr>
              <a:r>
                <a:rPr lang="en-US" sz="1400"/>
                <a:t>double </a:t>
              </a:r>
              <a:r>
                <a:rPr lang="en-US" sz="1400" b="1"/>
                <a:t>Foo</a:t>
              </a:r>
              <a:r>
                <a:rPr lang="en-US" sz="1400"/>
                <a:t>(double x) {</a:t>
              </a:r>
            </a:p>
            <a:p>
              <a:pPr eaLnBrk="0" hangingPunct="0">
                <a:tabLst>
                  <a:tab pos="185738" algn="l"/>
                  <a:tab pos="384175" algn="l"/>
                </a:tabLst>
              </a:pPr>
              <a:r>
                <a:rPr lang="en-US" sz="1400"/>
                <a:t>	return x * x;</a:t>
              </a:r>
            </a:p>
            <a:p>
              <a:pPr eaLnBrk="0" hangingPunct="0">
                <a:tabLst>
                  <a:tab pos="185738" algn="l"/>
                  <a:tab pos="384175" algn="l"/>
                </a:tabLst>
              </a:pPr>
              <a:r>
                <a:rPr lang="en-US" sz="1400"/>
                <a:t>}</a:t>
              </a:r>
            </a:p>
          </p:txBody>
        </p:sp>
        <p:sp>
          <p:nvSpPr>
            <p:cNvPr id="27656" name="Text Box 10"/>
            <p:cNvSpPr txBox="1">
              <a:spLocks noChangeArrowheads="1"/>
            </p:cNvSpPr>
            <p:nvPr/>
          </p:nvSpPr>
          <p:spPr bwMode="auto">
            <a:xfrm>
              <a:off x="484" y="3522"/>
              <a:ext cx="1930" cy="326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tabLst>
                  <a:tab pos="185738" algn="l"/>
                  <a:tab pos="384175" algn="l"/>
                </a:tabLst>
              </a:pPr>
              <a:r>
                <a:rPr lang="en-US" sz="1400"/>
                <a:t>Printer print = </a:t>
              </a:r>
              <a:r>
                <a:rPr lang="en-US" sz="1400">
                  <a:solidFill>
                    <a:srgbClr val="FF0000"/>
                  </a:solidFill>
                </a:rPr>
                <a:t>Foo</a:t>
              </a:r>
              <a:r>
                <a:rPr lang="en-US" sz="1400"/>
                <a:t>;</a:t>
              </a:r>
            </a:p>
            <a:p>
              <a:pPr eaLnBrk="0" hangingPunct="0">
                <a:tabLst>
                  <a:tab pos="185738" algn="l"/>
                  <a:tab pos="384175" algn="l"/>
                </a:tabLst>
              </a:pPr>
              <a:r>
                <a:rPr lang="en-US" sz="1400"/>
                <a:t>Function square = </a:t>
              </a:r>
              <a:r>
                <a:rPr lang="en-US" sz="1400">
                  <a:solidFill>
                    <a:srgbClr val="FF0000"/>
                  </a:solidFill>
                </a:rPr>
                <a:t>Foo</a:t>
              </a:r>
              <a:r>
                <a:rPr lang="en-US" sz="1400"/>
                <a:t>;</a:t>
              </a:r>
            </a:p>
          </p:txBody>
        </p:sp>
        <p:sp>
          <p:nvSpPr>
            <p:cNvPr id="27657" name="Text Box 11"/>
            <p:cNvSpPr txBox="1">
              <a:spLocks noChangeArrowheads="1"/>
            </p:cNvSpPr>
            <p:nvPr/>
          </p:nvSpPr>
          <p:spPr bwMode="auto">
            <a:xfrm>
              <a:off x="2489" y="3490"/>
              <a:ext cx="124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assigns </a:t>
              </a:r>
              <a:r>
                <a:rPr lang="en-US" sz="1600" i="1">
                  <a:latin typeface="Times New Roman" pitchFamily="18" charset="0"/>
                </a:rPr>
                <a:t>Foo(string s)</a:t>
              </a:r>
              <a:endParaRPr lang="en-US" sz="1600">
                <a:latin typeface="Times New Roman" pitchFamily="18" charset="0"/>
              </a:endParaRPr>
            </a:p>
            <a:p>
              <a:pPr eaLnBrk="0" hangingPunct="0"/>
              <a:r>
                <a:rPr lang="en-US" sz="1600">
                  <a:latin typeface="Times New Roman" pitchFamily="18" charset="0"/>
                </a:rPr>
                <a:t>assigns </a:t>
              </a:r>
              <a:r>
                <a:rPr lang="en-US" sz="1600" i="1">
                  <a:latin typeface="Times New Roman" pitchFamily="18" charset="0"/>
                </a:rPr>
                <a:t>Foo(double x)</a:t>
              </a:r>
              <a:endParaRPr lang="en-US" sz="1600">
                <a:latin typeface="Times New Roman" pitchFamily="18" charset="0"/>
              </a:endParaRPr>
            </a:p>
          </p:txBody>
        </p:sp>
        <p:sp>
          <p:nvSpPr>
            <p:cNvPr id="27658" name="Line 12"/>
            <p:cNvSpPr>
              <a:spLocks noChangeShapeType="1"/>
            </p:cNvSpPr>
            <p:nvPr/>
          </p:nvSpPr>
          <p:spPr bwMode="auto">
            <a:xfrm flipH="1">
              <a:off x="1494" y="3610"/>
              <a:ext cx="9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spAutoFit/>
            </a:bodyPr>
            <a:lstStyle/>
            <a:p>
              <a:endParaRPr lang="cs-CZ"/>
            </a:p>
          </p:txBody>
        </p:sp>
        <p:sp>
          <p:nvSpPr>
            <p:cNvPr id="27659" name="Line 13"/>
            <p:cNvSpPr>
              <a:spLocks noChangeShapeType="1"/>
            </p:cNvSpPr>
            <p:nvPr/>
          </p:nvSpPr>
          <p:spPr bwMode="auto">
            <a:xfrm flipH="1">
              <a:off x="1761" y="3752"/>
              <a:ext cx="7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000" tIns="46800" rIns="90000" bIns="46800">
              <a:spAutoFit/>
            </a:bodyPr>
            <a:lstStyle/>
            <a:p>
              <a:endParaRPr lang="cs-CZ"/>
            </a:p>
          </p:txBody>
        </p:sp>
        <p:sp>
          <p:nvSpPr>
            <p:cNvPr id="27660" name="AutoShape 14"/>
            <p:cNvSpPr>
              <a:spLocks/>
            </p:cNvSpPr>
            <p:nvPr/>
          </p:nvSpPr>
          <p:spPr bwMode="auto">
            <a:xfrm>
              <a:off x="3832" y="3548"/>
              <a:ext cx="56" cy="259"/>
            </a:xfrm>
            <a:prstGeom prst="rightBrace">
              <a:avLst>
                <a:gd name="adj1" fmla="val 3854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cs-CZ"/>
            </a:p>
          </p:txBody>
        </p:sp>
        <p:sp>
          <p:nvSpPr>
            <p:cNvPr id="27661" name="Text Box 15"/>
            <p:cNvSpPr txBox="1">
              <a:spLocks noChangeArrowheads="1"/>
            </p:cNvSpPr>
            <p:nvPr/>
          </p:nvSpPr>
          <p:spPr bwMode="auto">
            <a:xfrm>
              <a:off x="3958" y="3422"/>
              <a:ext cx="1312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overloading is resolved</a:t>
              </a:r>
            </a:p>
            <a:p>
              <a:pPr eaLnBrk="0" hangingPunct="0"/>
              <a:r>
                <a:rPr lang="en-US" sz="1600">
                  <a:latin typeface="Times New Roman" pitchFamily="18" charset="0"/>
                </a:rPr>
                <a:t>using the type of the</a:t>
              </a:r>
            </a:p>
            <a:p>
              <a:pPr eaLnBrk="0" hangingPunct="0"/>
              <a:r>
                <a:rPr lang="en-US" sz="1600">
                  <a:latin typeface="Times New Roman" pitchFamily="18" charset="0"/>
                </a:rPr>
                <a:t>left-hand side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58387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28815</TotalTime>
  <Words>661</Words>
  <Application>Microsoft Office PowerPoint</Application>
  <PresentationFormat>Předvádění na obrazovce (4:3)</PresentationFormat>
  <Paragraphs>300</Paragraphs>
  <Slides>15</Slides>
  <Notes>10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D3S template</vt:lpstr>
      <vt:lpstr>Advanced .NET Programming I 3rd Lecture</vt:lpstr>
      <vt:lpstr>Collection Classes</vt:lpstr>
      <vt:lpstr>Interface ICollection : IEnumerable Interface ICollection&lt;T&gt; : IEnumerable, IEnumerable&lt;T&gt;</vt:lpstr>
      <vt:lpstr>Interface IList : ICollection, IEnumerable Interface IList&lt;T&gt; : ICollection&lt;T&gt;, IEnumerable, IEnumerable&lt;T&gt;</vt:lpstr>
      <vt:lpstr>Interface IDictionary Interface IDictionary&lt;T, U&gt;</vt:lpstr>
      <vt:lpstr>Namespace System.Collections.Generic</vt:lpstr>
      <vt:lpstr>Type Variance</vt:lpstr>
      <vt:lpstr>Any Meaningful Application of the Type Below?</vt:lpstr>
      <vt:lpstr>Sorting: IComparable and IComparer</vt:lpstr>
      <vt:lpstr>IEnumerable and IEnumerator (1)</vt:lpstr>
      <vt:lpstr>CLI Type Inheritance</vt:lpstr>
      <vt:lpstr>Delegate = Method Type</vt:lpstr>
      <vt:lpstr>Assigning Different Methods</vt:lpstr>
      <vt:lpstr>Creating a Delegate Value</vt:lpstr>
      <vt:lpstr>Simplified Creation of Delegates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197</cp:revision>
  <dcterms:created xsi:type="dcterms:W3CDTF">2006-10-10T18:27:24Z</dcterms:created>
  <dcterms:modified xsi:type="dcterms:W3CDTF">2018-03-14T14:55:43Z</dcterms:modified>
</cp:coreProperties>
</file>